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8657"/>
    <a:srgbClr val="F6B656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75A24E-9155-4ACA-BE59-87FB5A547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27251DB-5EDC-4A90-9062-A17A4FDC7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0A80DE-E342-4836-B050-0D8F0A77B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274BD3-7E50-447F-A8CF-AFC4A7268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D329B2-19F8-4F7F-90B9-740F356BF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813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AFDDC4-970E-4EFC-B8B6-CC1F2B384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3B17139-FAE0-40F9-825F-FD51790EB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386A5A-E204-4DE9-A20F-6033828D0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DF82F6-EE89-4ABC-BE0F-D0951879F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701F96-807D-4EB7-951F-9BD0D77C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898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11F7FE6-E4F4-4127-9C6D-70C40E1D0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8342E60-0F02-4515-BF64-B538328E6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15A182-A1AA-4C9E-83C6-2D0CB193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3DD0E6-9830-4B26-870A-187CCF77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0699A3-3D3B-4455-8F3B-9E73BD849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197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E4CDD5-64B6-4B0C-9F57-8162E73DA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DD85BF-95DA-4278-B31F-EC20C2659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F3E3F4-2EBA-49AE-87E6-09D60ACB5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23244F-2ABE-4149-BF8B-F85C8836E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35F6F5-1A5C-4EE6-9B1A-4E6EF2E5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475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7A874E-4B03-41C8-966D-80CF87872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3F1D7C-282D-4D66-8A21-DA2A21BCF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CF2C49-C47C-4648-99CD-B24C82625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096D64-8F1A-439E-ABDB-E6FCFD39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55D286-FF18-471C-A2D3-B218C706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708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B103E6-3A76-4F30-921C-D4EB50AA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2F8F74-090A-45AA-8B6A-842F44CAAF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254BDE-6906-4D5D-87F0-0C4038D2A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B75B4E-11B7-4CE4-9590-BBF1A1BD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948786-42CB-405B-A071-4D755FEF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D30A400-E77D-47DB-9050-03288F009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246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BF37E7-D66A-43FE-8BBE-8EA24A035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E70225-1AB0-4D74-8629-6B7CC32DE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436FA2-E854-4B9F-ACDD-018C40B34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71F1F9C-F2A0-4F82-94CE-5417BC1541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35B0198-E881-4C82-ADDE-C755F556E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0CC90C9-652C-4754-B8D2-A070568EF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FC2E47E-DD44-49C0-8C86-826AD9A9D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647672-1525-4C05-BC2E-B3B58BEB9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98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6EAFE3-605D-4602-B5FD-BA756A63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8733271-8953-414D-B0BE-5B48B2359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C376A10-7BBC-450D-96DD-F48A69773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F7C78F6-C07A-45FD-BF63-26D73982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032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8EC4FA3-20DA-40EC-B870-EC7F7FE8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0EC7CBD-9FB4-459B-B142-FCAAF05FB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49D94B7-3ABE-4677-A97D-D054AE671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897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12EA12-7B71-41E2-8CF5-7F59A2AA7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AF0F81-21AB-4818-BEDB-320935C35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74CE7F0-ABC3-455A-A49A-54659CC64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1AAD73B-9479-4166-A746-7552784A4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FDBE59-FB17-44B9-A65E-874144591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9918FFF-9886-4006-B54D-56DD5538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8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EAD70F-20D0-4D10-8C9C-1BCCEAED0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45877CF-2340-4143-9B3F-14D7B6BE5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9F97AF0-0124-43B1-94FB-BEC99AE2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CC9FE7-B64D-4851-A20B-EA86215C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6FDCF90-B03D-4248-AD89-D760C38D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DC2C204-BFDB-4B6E-927A-C00D88E0F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70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991B4E1-5592-4B3A-9654-9A65A21C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2DC4852-3EDD-4C59-A6F5-0B1FF44C2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DC51B5-EA90-4925-8C5A-32488F106C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781BE-848E-4112-840B-034C5888C427}" type="datetimeFigureOut">
              <a:rPr lang="hu-HU" smtClean="0"/>
              <a:t>2021. 04. 08.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BAB1A5-B94C-4F06-A0C6-5506F5704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E66E01-0B9B-4D1D-A002-163118245B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DC28F-07B3-4498-A471-BA631FBF583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231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B5B0058-AF13-4859-B429-4EDDE2A26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030345-22FA-41B6-A844-2C93631EF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9234" y="2073715"/>
            <a:ext cx="6935759" cy="2993042"/>
          </a:xfrm>
        </p:spPr>
        <p:txBody>
          <a:bodyPr anchor="ctr">
            <a:normAutofit/>
          </a:bodyPr>
          <a:lstStyle/>
          <a:p>
            <a:r>
              <a:rPr lang="hu-HU" sz="9600" b="1" dirty="0">
                <a:solidFill>
                  <a:schemeClr val="bg1"/>
                </a:solidFill>
              </a:rPr>
              <a:t>Nagyhét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1BD432D-FAB3-4B5D-BF27-4DA7C75B32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E6D6B450-4278-45B8-88C7-C061710E3C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2399233" y="1883640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4234A4C-A256-4139-A5F4-27078F0D67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2399233" y="5066757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9C54418-6CB9-42A5-BDC0-81E7F207FAC2}"/>
              </a:ext>
            </a:extLst>
          </p:cNvPr>
          <p:cNvSpPr txBox="1"/>
          <p:nvPr/>
        </p:nvSpPr>
        <p:spPr>
          <a:xfrm>
            <a:off x="2661800" y="5550838"/>
            <a:ext cx="70873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bg1"/>
                </a:solidFill>
              </a:rPr>
              <a:t>Készítette:				Tőzsér </a:t>
            </a:r>
            <a:r>
              <a:rPr lang="hu-HU" sz="2000" dirty="0" smtClean="0">
                <a:solidFill>
                  <a:schemeClr val="bg1"/>
                </a:solidFill>
              </a:rPr>
              <a:t>Csenge 9.kny</a:t>
            </a:r>
            <a:r>
              <a:rPr lang="hu-HU" sz="2000" dirty="0">
                <a:solidFill>
                  <a:schemeClr val="bg1"/>
                </a:solidFill>
              </a:rPr>
              <a:t/>
            </a:r>
            <a:br>
              <a:rPr lang="hu-HU" sz="2000" dirty="0">
                <a:solidFill>
                  <a:schemeClr val="bg1"/>
                </a:solidFill>
              </a:rPr>
            </a:br>
            <a:r>
              <a:rPr lang="hu-HU" sz="2000" dirty="0">
                <a:solidFill>
                  <a:schemeClr val="bg1"/>
                </a:solidFill>
              </a:rPr>
              <a:t>					</a:t>
            </a:r>
            <a:r>
              <a:rPr lang="hu-HU" sz="2000" dirty="0" smtClean="0">
                <a:solidFill>
                  <a:schemeClr val="bg1"/>
                </a:solidFill>
              </a:rPr>
              <a:t>      2021. 03. 19</a:t>
            </a:r>
            <a:r>
              <a:rPr lang="hu-HU" sz="2000" dirty="0">
                <a:solidFill>
                  <a:schemeClr val="bg1"/>
                </a:solidFill>
              </a:rPr>
              <a:t>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626023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E81B93B-8360-4259-8E2A-A71D33CAC42E}"/>
              </a:ext>
            </a:extLst>
          </p:cNvPr>
          <p:cNvSpPr/>
          <p:nvPr/>
        </p:nvSpPr>
        <p:spPr>
          <a:xfrm>
            <a:off x="7839075" y="5295900"/>
            <a:ext cx="3886581" cy="1057275"/>
          </a:xfrm>
          <a:prstGeom prst="rect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33011A4-269B-494F-8128-F08C6D70032C}"/>
              </a:ext>
            </a:extLst>
          </p:cNvPr>
          <p:cNvSpPr/>
          <p:nvPr/>
        </p:nvSpPr>
        <p:spPr>
          <a:xfrm>
            <a:off x="7838333" y="458921"/>
            <a:ext cx="3887324" cy="1824374"/>
          </a:xfrm>
          <a:prstGeom prst="rect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3" y="448056"/>
            <a:ext cx="7201941" cy="2241951"/>
          </a:xfrm>
          <a:prstGeom prst="rect">
            <a:avLst/>
          </a:prstGeom>
          <a:solidFill>
            <a:srgbClr val="A68657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FD85B-242C-41D8-A483-D70B46A73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6586812" cy="1682496"/>
          </a:xfrm>
        </p:spPr>
        <p:txBody>
          <a:bodyPr>
            <a:normAutofit/>
          </a:bodyPr>
          <a:lstStyle/>
          <a:p>
            <a:pPr algn="ctr"/>
            <a:r>
              <a:rPr lang="hu-HU" sz="8000" b="1" dirty="0">
                <a:solidFill>
                  <a:srgbClr val="FFFFFF"/>
                </a:solidFill>
              </a:rPr>
              <a:t>Nagyhét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5205002-7322-496E-B7DD-1F281C809F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80"/>
          <a:stretch/>
        </p:blipFill>
        <p:spPr>
          <a:xfrm>
            <a:off x="466343" y="2862599"/>
            <a:ext cx="5153415" cy="353647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186B68C-84BC-4A6E-99D1-EE87483C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88243" y="2862599"/>
            <a:ext cx="1880041" cy="1693147"/>
          </a:xfrm>
          <a:prstGeom prst="rect">
            <a:avLst/>
          </a:prstGeom>
          <a:solidFill>
            <a:srgbClr val="F5B24D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89098" y="4731653"/>
            <a:ext cx="1879186" cy="1667425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45755" y="450221"/>
            <a:ext cx="3887324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1D5DA1-74E5-4932-BBB0-5D242CDFB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6794" y="561874"/>
            <a:ext cx="3965245" cy="1618467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 nagyhét a nagyböjt utolsó hete, virágvasárnaptól </a:t>
            </a:r>
            <a:r>
              <a:rPr lang="hu-H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nagyszombatig</a:t>
            </a:r>
            <a:endParaRPr lang="hu-HU" sz="4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46C7D20-97E5-406B-9BA6-519840F3B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9196" y="2968742"/>
            <a:ext cx="1727120" cy="14841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B59C46E-E4F6-4798-8C37-2968FA91AAC5}"/>
              </a:ext>
            </a:extLst>
          </p:cNvPr>
          <p:cNvSpPr txBox="1"/>
          <p:nvPr/>
        </p:nvSpPr>
        <p:spPr>
          <a:xfrm>
            <a:off x="8254351" y="2511153"/>
            <a:ext cx="3133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Nagyhétfő, Nagykedd, Nagyszerda</a:t>
            </a:r>
          </a:p>
        </p:txBody>
      </p:sp>
      <p:sp>
        <p:nvSpPr>
          <p:cNvPr id="17" name="Plus Sign 16">
            <a:extLst>
              <a:ext uri="{FF2B5EF4-FFF2-40B4-BE49-F238E27FC236}">
                <a16:creationId xmlns:a16="http://schemas.microsoft.com/office/drawing/2014/main" xmlns="" id="{E2066DD9-4DEA-408E-8CD2-D6F022E37056}"/>
              </a:ext>
            </a:extLst>
          </p:cNvPr>
          <p:cNvSpPr/>
          <p:nvPr/>
        </p:nvSpPr>
        <p:spPr>
          <a:xfrm>
            <a:off x="9589391" y="3340283"/>
            <a:ext cx="400050" cy="400050"/>
          </a:xfrm>
          <a:prstGeom prst="mathPlus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11A49E3-21CF-4EB8-9432-3F4D0BD6E5B9}"/>
              </a:ext>
            </a:extLst>
          </p:cNvPr>
          <p:cNvSpPr txBox="1"/>
          <p:nvPr/>
        </p:nvSpPr>
        <p:spPr>
          <a:xfrm>
            <a:off x="7845755" y="3740333"/>
            <a:ext cx="3879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/>
              <a:t>Húsvéti </a:t>
            </a:r>
            <a:r>
              <a:rPr lang="hu-HU" sz="2800" b="1" dirty="0" err="1" smtClean="0"/>
              <a:t>szentháromnap</a:t>
            </a:r>
            <a:endParaRPr lang="hu-HU" sz="28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BC07BDD-5D08-48BD-90F4-65B1FA6A92B2}"/>
              </a:ext>
            </a:extLst>
          </p:cNvPr>
          <p:cNvSpPr txBox="1"/>
          <p:nvPr/>
        </p:nvSpPr>
        <p:spPr>
          <a:xfrm>
            <a:off x="8085560" y="4215338"/>
            <a:ext cx="3471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Nagycsütörtök, Nagypéntek, Nagyszombat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9D4AA47-22F8-4AAA-9F83-029D497F97E4}"/>
              </a:ext>
            </a:extLst>
          </p:cNvPr>
          <p:cNvSpPr txBox="1"/>
          <p:nvPr/>
        </p:nvSpPr>
        <p:spPr>
          <a:xfrm>
            <a:off x="8053763" y="5359310"/>
            <a:ext cx="3471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/>
              <a:t>Tavasz újjászületése, lélek megújulása</a:t>
            </a:r>
          </a:p>
        </p:txBody>
      </p:sp>
    </p:spTree>
    <p:extLst>
      <p:ext uri="{BB962C8B-B14F-4D97-AF65-F5344CB8AC3E}">
        <p14:creationId xmlns:p14="http://schemas.microsoft.com/office/powerpoint/2010/main" val="231653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35853D3A-D380-4416-8EA7-83C4ECC5A62D}"/>
              </a:ext>
            </a:extLst>
          </p:cNvPr>
          <p:cNvSpPr/>
          <p:nvPr/>
        </p:nvSpPr>
        <p:spPr>
          <a:xfrm>
            <a:off x="3996240" y="4515161"/>
            <a:ext cx="3203156" cy="1870880"/>
          </a:xfrm>
          <a:prstGeom prst="rect">
            <a:avLst/>
          </a:prstGeom>
          <a:solidFill>
            <a:srgbClr val="F6B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304386FD-5F2A-4739-B774-D5BCACE9EC69}"/>
              </a:ext>
            </a:extLst>
          </p:cNvPr>
          <p:cNvSpPr/>
          <p:nvPr/>
        </p:nvSpPr>
        <p:spPr>
          <a:xfrm>
            <a:off x="4011095" y="2500327"/>
            <a:ext cx="3203156" cy="1870880"/>
          </a:xfrm>
          <a:prstGeom prst="rect">
            <a:avLst/>
          </a:prstGeom>
          <a:solidFill>
            <a:srgbClr val="F6B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AB9B1D0-F42A-43F9-9DF3-9658F19B6713}"/>
              </a:ext>
            </a:extLst>
          </p:cNvPr>
          <p:cNvSpPr/>
          <p:nvPr/>
        </p:nvSpPr>
        <p:spPr>
          <a:xfrm>
            <a:off x="3986784" y="445459"/>
            <a:ext cx="3203156" cy="1870880"/>
          </a:xfrm>
          <a:prstGeom prst="rect">
            <a:avLst/>
          </a:prstGeom>
          <a:solidFill>
            <a:srgbClr val="F6B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2059" y="450221"/>
            <a:ext cx="3362146" cy="39115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CD97A9F3-23E4-4B8E-BD38-8C08AA69FF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86784" y="448056"/>
            <a:ext cx="3203156" cy="1883664"/>
          </a:xfrm>
          <a:prstGeom prst="rect">
            <a:avLst/>
          </a:prstGeom>
          <a:solidFill>
            <a:srgbClr val="A2A645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7F59D98-EDE4-4400-8908-FEA9FDD23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018" y="4677376"/>
            <a:ext cx="2481309" cy="154645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D39A73BA-713C-4649-8A2F-834D01751E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86784" y="2478024"/>
            <a:ext cx="3203156" cy="1883664"/>
          </a:xfrm>
          <a:prstGeom prst="rect">
            <a:avLst/>
          </a:prstGeom>
          <a:solidFill>
            <a:srgbClr val="A2A645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Úrnapi körmenet a város utcáin Rahón | Munkácsi Római Katolikus Egyházmegye">
            <a:extLst>
              <a:ext uri="{FF2B5EF4-FFF2-40B4-BE49-F238E27FC236}">
                <a16:creationId xmlns:a16="http://schemas.microsoft.com/office/drawing/2014/main" xmlns="" id="{0B1833FE-E081-42C9-8A0F-2090D6684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35870" y="2646631"/>
            <a:ext cx="2323898" cy="154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DD63F128-A717-47EC-A567-0ACD2DBC60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86784" y="4517136"/>
            <a:ext cx="3203156" cy="1883664"/>
          </a:xfrm>
          <a:prstGeom prst="rect">
            <a:avLst/>
          </a:prstGeom>
          <a:solidFill>
            <a:srgbClr val="A2A645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53825" y="445459"/>
            <a:ext cx="4356767" cy="595717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D21851-3B28-47EB-ABBA-0253A736D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7713" y="778121"/>
            <a:ext cx="3128567" cy="1223531"/>
          </a:xfrm>
        </p:spPr>
        <p:txBody>
          <a:bodyPr anchor="t">
            <a:normAutofit lnSpcReduction="10000"/>
          </a:bodyPr>
          <a:lstStyle/>
          <a:p>
            <a:pPr marL="0" indent="0" algn="ctr">
              <a:buNone/>
            </a:pPr>
            <a:r>
              <a:rPr lang="hu-HU" dirty="0"/>
              <a:t>Jézus bevonulása Jeruzsálembe kereszthalála előtt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05CC4153-3F0D-4F4C-8F12-E8FC3FA40A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2058" y="4517136"/>
            <a:ext cx="3362146" cy="1890452"/>
          </a:xfrm>
          <a:prstGeom prst="rect">
            <a:avLst/>
          </a:prstGeom>
          <a:solidFill>
            <a:srgbClr val="324B4F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AE0B575-1235-488A-B60D-8457C55292FB}"/>
              </a:ext>
            </a:extLst>
          </p:cNvPr>
          <p:cNvSpPr/>
          <p:nvPr/>
        </p:nvSpPr>
        <p:spPr>
          <a:xfrm>
            <a:off x="451319" y="457201"/>
            <a:ext cx="3371580" cy="3904488"/>
          </a:xfrm>
          <a:prstGeom prst="rect">
            <a:avLst/>
          </a:prstGeom>
          <a:solidFill>
            <a:srgbClr val="A6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F748C0-22F1-46FD-9D17-EF983C002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790693"/>
            <a:ext cx="3094081" cy="3230578"/>
          </a:xfrm>
        </p:spPr>
        <p:txBody>
          <a:bodyPr>
            <a:normAutofit/>
          </a:bodyPr>
          <a:lstStyle/>
          <a:p>
            <a:r>
              <a:rPr lang="hu-HU" sz="4000" b="1" dirty="0">
                <a:solidFill>
                  <a:srgbClr val="FFFFFF"/>
                </a:solidFill>
              </a:rPr>
              <a:t>Virágvasárnap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45002431-91AB-416A-9518-986BCEBDD119}"/>
              </a:ext>
            </a:extLst>
          </p:cNvPr>
          <p:cNvSpPr/>
          <p:nvPr/>
        </p:nvSpPr>
        <p:spPr>
          <a:xfrm>
            <a:off x="444227" y="4515160"/>
            <a:ext cx="3388127" cy="189242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B3589FE-450B-4A75-B19E-66C35EF3BB37}"/>
              </a:ext>
            </a:extLst>
          </p:cNvPr>
          <p:cNvSpPr txBox="1"/>
          <p:nvPr/>
        </p:nvSpPr>
        <p:spPr>
          <a:xfrm>
            <a:off x="590550" y="4772025"/>
            <a:ext cx="30734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/>
              <a:t>Húsvét előtti vasárnap neve, </a:t>
            </a:r>
            <a:r>
              <a:rPr lang="hu-HU" sz="2800" b="1" dirty="0" smtClean="0"/>
              <a:t>nagyhét </a:t>
            </a:r>
            <a:r>
              <a:rPr lang="hu-HU" sz="2800" b="1" dirty="0"/>
              <a:t>kezdete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3041F54C-759A-4A3D-B689-60B40E4C1C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0165" y="607674"/>
            <a:ext cx="2545014" cy="1546450"/>
          </a:xfrm>
          <a:prstGeom prst="rect">
            <a:avLst/>
          </a:prstGeom>
        </p:spPr>
      </p:pic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7879FD39-4CCE-41F2-A271-BB19B88886B9}"/>
              </a:ext>
            </a:extLst>
          </p:cNvPr>
          <p:cNvSpPr/>
          <p:nvPr/>
        </p:nvSpPr>
        <p:spPr>
          <a:xfrm>
            <a:off x="7515224" y="1261300"/>
            <a:ext cx="902915" cy="257175"/>
          </a:xfrm>
          <a:prstGeom prst="rightArrow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xmlns="" id="{C6850955-260E-4377-A376-804E1901DFC8}"/>
              </a:ext>
            </a:extLst>
          </p:cNvPr>
          <p:cNvSpPr/>
          <p:nvPr/>
        </p:nvSpPr>
        <p:spPr>
          <a:xfrm>
            <a:off x="7515225" y="5322013"/>
            <a:ext cx="902915" cy="257175"/>
          </a:xfrm>
          <a:prstGeom prst="rightArrow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xmlns="" id="{21A9D074-39BB-4756-A748-B87C0C21D9D9}"/>
              </a:ext>
            </a:extLst>
          </p:cNvPr>
          <p:cNvSpPr/>
          <p:nvPr/>
        </p:nvSpPr>
        <p:spPr>
          <a:xfrm>
            <a:off x="7515225" y="3307179"/>
            <a:ext cx="902915" cy="257175"/>
          </a:xfrm>
          <a:prstGeom prst="rightArrow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E9B2981-2943-45AA-AB0D-A8B08EA349FF}"/>
              </a:ext>
            </a:extLst>
          </p:cNvPr>
          <p:cNvSpPr txBox="1"/>
          <p:nvPr/>
        </p:nvSpPr>
        <p:spPr>
          <a:xfrm>
            <a:off x="8557713" y="4981914"/>
            <a:ext cx="3128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/>
              <a:t>Barkaszentelés napja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1175430A-0D2E-4A3D-9426-A7DFF71B9CC1}"/>
              </a:ext>
            </a:extLst>
          </p:cNvPr>
          <p:cNvSpPr txBox="1"/>
          <p:nvPr/>
        </p:nvSpPr>
        <p:spPr>
          <a:xfrm>
            <a:off x="8557713" y="2762250"/>
            <a:ext cx="31285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Barkás bevonulás / körmenet</a:t>
            </a:r>
            <a:br>
              <a:rPr lang="hu-HU" sz="2400" dirty="0"/>
            </a:br>
            <a:r>
              <a:rPr lang="hu-HU" sz="2400" dirty="0"/>
              <a:t>(Rontás, betegség, vihar ellen)</a:t>
            </a:r>
          </a:p>
        </p:txBody>
      </p:sp>
    </p:spTree>
    <p:extLst>
      <p:ext uri="{BB962C8B-B14F-4D97-AF65-F5344CB8AC3E}">
        <p14:creationId xmlns:p14="http://schemas.microsoft.com/office/powerpoint/2010/main" val="379959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3B4E5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E186B68C-84BC-4A6E-99D1-EE87483C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6D9ED5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81BEE793-945E-4A18-8DD9-BB1B46A58A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14" r="-2" b="-2"/>
          <a:stretch/>
        </p:blipFill>
        <p:spPr>
          <a:xfrm>
            <a:off x="466343" y="2127682"/>
            <a:ext cx="3499075" cy="4273118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CD9F1FA-CE7A-473D-91EB-552255140A10}"/>
              </a:ext>
            </a:extLst>
          </p:cNvPr>
          <p:cNvSpPr/>
          <p:nvPr/>
        </p:nvSpPr>
        <p:spPr>
          <a:xfrm>
            <a:off x="7845755" y="448055"/>
            <a:ext cx="3887324" cy="1505231"/>
          </a:xfrm>
          <a:prstGeom prst="rect">
            <a:avLst/>
          </a:prstGeom>
          <a:solidFill>
            <a:srgbClr val="F6B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6BF342A-E9C9-4040-85A0-77A3A7583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5755" y="456799"/>
            <a:ext cx="3879902" cy="150523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8811369-97B9-434C-8D66-EE53BFC5A39B}"/>
              </a:ext>
            </a:extLst>
          </p:cNvPr>
          <p:cNvSpPr/>
          <p:nvPr/>
        </p:nvSpPr>
        <p:spPr>
          <a:xfrm>
            <a:off x="480973" y="448055"/>
            <a:ext cx="7201941" cy="1505231"/>
          </a:xfrm>
          <a:prstGeom prst="rect">
            <a:avLst/>
          </a:prstGeom>
          <a:solidFill>
            <a:srgbClr val="A6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4C831A-85A6-475B-9679-E6531E1D4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46" y="679462"/>
            <a:ext cx="6610388" cy="1042416"/>
          </a:xfrm>
        </p:spPr>
        <p:txBody>
          <a:bodyPr>
            <a:normAutofit/>
          </a:bodyPr>
          <a:lstStyle/>
          <a:p>
            <a:pPr algn="ctr"/>
            <a:r>
              <a:rPr lang="hu-HU" sz="5400" b="1" dirty="0">
                <a:solidFill>
                  <a:srgbClr val="FFFFFF"/>
                </a:solidFill>
              </a:rPr>
              <a:t>Nagycsütörtök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71183BB-8633-4F12-A11E-ED5BBFF60F59}"/>
              </a:ext>
            </a:extLst>
          </p:cNvPr>
          <p:cNvSpPr/>
          <p:nvPr/>
        </p:nvSpPr>
        <p:spPr>
          <a:xfrm>
            <a:off x="4181475" y="2125995"/>
            <a:ext cx="7544182" cy="42731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BDF18E4E-7AED-484E-B5A4-02B96C0C5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480" y="2237378"/>
            <a:ext cx="2403913" cy="77721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hu-HU" sz="2400" b="1" dirty="0"/>
              <a:t>Utolsó vacsora </a:t>
            </a:r>
            <a:r>
              <a:rPr lang="hu-HU" sz="2400" dirty="0"/>
              <a:t>napja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552DE4E-1344-403D-9923-7FA75891E0A2}"/>
              </a:ext>
            </a:extLst>
          </p:cNvPr>
          <p:cNvSpPr txBox="1"/>
          <p:nvPr/>
        </p:nvSpPr>
        <p:spPr>
          <a:xfrm>
            <a:off x="4192955" y="4501621"/>
            <a:ext cx="25050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Jézus búcsút vesz tanítványaitól</a:t>
            </a:r>
          </a:p>
          <a:p>
            <a:r>
              <a:rPr lang="hu-HU" sz="2400" dirty="0"/>
              <a:t/>
            </a:r>
            <a:br>
              <a:rPr lang="hu-HU" sz="2400" dirty="0"/>
            </a:br>
            <a:r>
              <a:rPr lang="hu-HU" sz="2000" dirty="0"/>
              <a:t>Megmossa tanítványai lábát szeretete jeléül</a:t>
            </a:r>
            <a:endParaRPr lang="hu-HU" sz="2400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xmlns="" id="{B515CBF2-219A-43E5-B1DD-97C84F105C54}"/>
              </a:ext>
            </a:extLst>
          </p:cNvPr>
          <p:cNvSpPr/>
          <p:nvPr/>
        </p:nvSpPr>
        <p:spPr>
          <a:xfrm rot="5400000">
            <a:off x="4975978" y="3577499"/>
            <a:ext cx="902915" cy="257175"/>
          </a:xfrm>
          <a:prstGeom prst="rightArrow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341774B-3C93-4813-AA7D-460C5422ABCA}"/>
              </a:ext>
            </a:extLst>
          </p:cNvPr>
          <p:cNvSpPr txBox="1"/>
          <p:nvPr/>
        </p:nvSpPr>
        <p:spPr>
          <a:xfrm>
            <a:off x="7110114" y="2233130"/>
            <a:ext cx="187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Gyász</a:t>
            </a:r>
            <a:r>
              <a:rPr lang="hu-HU" sz="2400" dirty="0"/>
              <a:t> napja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xmlns="" id="{32FBA57F-6B53-4C6E-A649-DDB0E3929139}"/>
              </a:ext>
            </a:extLst>
          </p:cNvPr>
          <p:cNvSpPr/>
          <p:nvPr/>
        </p:nvSpPr>
        <p:spPr>
          <a:xfrm rot="5400000">
            <a:off x="7481445" y="3577498"/>
            <a:ext cx="902915" cy="257175"/>
          </a:xfrm>
          <a:prstGeom prst="rightArrow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A1C5D75-B4B8-46D4-98E8-66A4AFED7401}"/>
              </a:ext>
            </a:extLst>
          </p:cNvPr>
          <p:cNvSpPr txBox="1"/>
          <p:nvPr/>
        </p:nvSpPr>
        <p:spPr>
          <a:xfrm>
            <a:off x="6759266" y="4416363"/>
            <a:ext cx="25270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Nincs harangozás Nagyszombat estig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E32B3859-9947-4339-A57E-D0D7F2F4B7DB}"/>
              </a:ext>
            </a:extLst>
          </p:cNvPr>
          <p:cNvGrpSpPr/>
          <p:nvPr/>
        </p:nvGrpSpPr>
        <p:grpSpPr>
          <a:xfrm>
            <a:off x="6759266" y="5364211"/>
            <a:ext cx="2439367" cy="909308"/>
            <a:chOff x="8494228" y="5314221"/>
            <a:chExt cx="2971800" cy="90930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D088704D-0C9F-4064-A1CA-D767238C28D2}"/>
                </a:ext>
              </a:extLst>
            </p:cNvPr>
            <p:cNvSpPr/>
            <p:nvPr/>
          </p:nvSpPr>
          <p:spPr>
            <a:xfrm>
              <a:off x="8494228" y="5314221"/>
              <a:ext cx="2971800" cy="909308"/>
            </a:xfrm>
            <a:prstGeom prst="rect">
              <a:avLst/>
            </a:prstGeom>
            <a:solidFill>
              <a:srgbClr val="F6B65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88E796E8-1FFA-404B-A2E3-360D2B265A1F}"/>
                </a:ext>
              </a:extLst>
            </p:cNvPr>
            <p:cNvSpPr txBox="1"/>
            <p:nvPr/>
          </p:nvSpPr>
          <p:spPr>
            <a:xfrm>
              <a:off x="8765690" y="5414932"/>
              <a:ext cx="24288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000" dirty="0"/>
                <a:t>„A harangok Rómába mentek”</a:t>
              </a: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C33E195B-FEBE-47B0-888F-3BD4B40A8D95}"/>
              </a:ext>
            </a:extLst>
          </p:cNvPr>
          <p:cNvCxnSpPr/>
          <p:nvPr/>
        </p:nvCxnSpPr>
        <p:spPr>
          <a:xfrm>
            <a:off x="6717825" y="2127680"/>
            <a:ext cx="0" cy="42626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846A75A-229B-48C2-97FB-57378A87AF24}"/>
              </a:ext>
            </a:extLst>
          </p:cNvPr>
          <p:cNvCxnSpPr/>
          <p:nvPr/>
        </p:nvCxnSpPr>
        <p:spPr>
          <a:xfrm>
            <a:off x="9239250" y="2127680"/>
            <a:ext cx="0" cy="42626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94A39118-AE5A-4F13-9132-C21720799A58}"/>
              </a:ext>
            </a:extLst>
          </p:cNvPr>
          <p:cNvSpPr txBox="1"/>
          <p:nvPr/>
        </p:nvSpPr>
        <p:spPr>
          <a:xfrm>
            <a:off x="9497867" y="2233130"/>
            <a:ext cx="2057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err="1"/>
              <a:t>Krizmamise</a:t>
            </a:r>
            <a:endParaRPr lang="hu-HU" sz="2400" b="1" dirty="0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xmlns="" id="{18B81794-65EE-49A4-A2F1-2F08AE363DD9}"/>
              </a:ext>
            </a:extLst>
          </p:cNvPr>
          <p:cNvSpPr/>
          <p:nvPr/>
        </p:nvSpPr>
        <p:spPr>
          <a:xfrm rot="5400000">
            <a:off x="10075107" y="3577497"/>
            <a:ext cx="902915" cy="257175"/>
          </a:xfrm>
          <a:prstGeom prst="rightArrow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253FC1A-0B11-4B21-B6CD-A78A80CA8867}"/>
              </a:ext>
            </a:extLst>
          </p:cNvPr>
          <p:cNvSpPr txBox="1"/>
          <p:nvPr/>
        </p:nvSpPr>
        <p:spPr>
          <a:xfrm>
            <a:off x="9606276" y="4416363"/>
            <a:ext cx="1846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Olajszentelés szertartása</a:t>
            </a:r>
          </a:p>
        </p:txBody>
      </p:sp>
    </p:spTree>
    <p:extLst>
      <p:ext uri="{BB962C8B-B14F-4D97-AF65-F5344CB8AC3E}">
        <p14:creationId xmlns:p14="http://schemas.microsoft.com/office/powerpoint/2010/main" val="57915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person with no shirt&#10;&#10;Description automatically generated with low confidence">
            <a:extLst>
              <a:ext uri="{FF2B5EF4-FFF2-40B4-BE49-F238E27FC236}">
                <a16:creationId xmlns:a16="http://schemas.microsoft.com/office/drawing/2014/main" xmlns="" id="{70118F0A-6F81-4FFA-9EBE-68CE474A54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59" r="2" b="7972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8898607-A76E-4490-9606-40DA084B9AC2}"/>
              </a:ext>
            </a:extLst>
          </p:cNvPr>
          <p:cNvSpPr/>
          <p:nvPr/>
        </p:nvSpPr>
        <p:spPr>
          <a:xfrm>
            <a:off x="321732" y="321732"/>
            <a:ext cx="7058306" cy="1964266"/>
          </a:xfrm>
          <a:prstGeom prst="rect">
            <a:avLst/>
          </a:prstGeom>
          <a:solidFill>
            <a:srgbClr val="A6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383F73-1EF2-412E-99E6-7B0F6A480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790" y="491260"/>
            <a:ext cx="6594189" cy="1625210"/>
          </a:xfrm>
        </p:spPr>
        <p:txBody>
          <a:bodyPr>
            <a:normAutofit/>
          </a:bodyPr>
          <a:lstStyle/>
          <a:p>
            <a:pPr algn="ctr"/>
            <a:r>
              <a:rPr lang="hu-HU" sz="5400" b="1" dirty="0">
                <a:solidFill>
                  <a:srgbClr val="FFFFFF"/>
                </a:solidFill>
              </a:rPr>
              <a:t>Nagypéntek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E36CA90-5601-4EFE-BD8E-F99F625023BF}"/>
              </a:ext>
            </a:extLst>
          </p:cNvPr>
          <p:cNvSpPr/>
          <p:nvPr/>
        </p:nvSpPr>
        <p:spPr>
          <a:xfrm>
            <a:off x="7551160" y="321732"/>
            <a:ext cx="4313292" cy="62134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AF61CF-9DAC-47F7-9BB8-8C17645CE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2571" y="746761"/>
            <a:ext cx="3856286" cy="1114208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hu-HU" sz="2400" b="1" dirty="0"/>
              <a:t>Ezen a napon emlékezünk meg Jézus kínszenvedéséről, kínhaláláról és temetéséről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28A081D-797C-438E-B6B1-55EE361CFD78}"/>
              </a:ext>
            </a:extLst>
          </p:cNvPr>
          <p:cNvSpPr/>
          <p:nvPr/>
        </p:nvSpPr>
        <p:spPr>
          <a:xfrm>
            <a:off x="8513534" y="2263830"/>
            <a:ext cx="2428229" cy="461665"/>
          </a:xfrm>
          <a:prstGeom prst="rect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BDE646F-0839-40B4-8701-C64411519CE1}"/>
              </a:ext>
            </a:extLst>
          </p:cNvPr>
          <p:cNvSpPr txBox="1"/>
          <p:nvPr/>
        </p:nvSpPr>
        <p:spPr>
          <a:xfrm>
            <a:off x="8557362" y="2263830"/>
            <a:ext cx="2428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Szigorú böjti nap!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B206157-C7C0-4D28-B709-795D129CCCD0}"/>
              </a:ext>
            </a:extLst>
          </p:cNvPr>
          <p:cNvSpPr txBox="1"/>
          <p:nvPr/>
        </p:nvSpPr>
        <p:spPr>
          <a:xfrm>
            <a:off x="8108398" y="2890036"/>
            <a:ext cx="32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Háromszor </a:t>
            </a:r>
            <a:r>
              <a:rPr lang="hu-HU" sz="2000" dirty="0"/>
              <a:t>étkezünk, egyszer lakunk jól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34B73C0-E779-426B-A2C1-52E1E66C2FC8}"/>
              </a:ext>
            </a:extLst>
          </p:cNvPr>
          <p:cNvSpPr txBox="1"/>
          <p:nvPr/>
        </p:nvSpPr>
        <p:spPr>
          <a:xfrm>
            <a:off x="8589930" y="3856537"/>
            <a:ext cx="2235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Keresztút járása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4158E4A-A583-459E-8D3C-8E9EA10B9675}"/>
              </a:ext>
            </a:extLst>
          </p:cNvPr>
          <p:cNvSpPr txBox="1"/>
          <p:nvPr/>
        </p:nvSpPr>
        <p:spPr>
          <a:xfrm>
            <a:off x="8843137" y="4793393"/>
            <a:ext cx="1769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Csonkamise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5764B81E-5DC5-4726-A851-67F10EF483E2}"/>
              </a:ext>
            </a:extLst>
          </p:cNvPr>
          <p:cNvSpPr/>
          <p:nvPr/>
        </p:nvSpPr>
        <p:spPr>
          <a:xfrm rot="5400000">
            <a:off x="9549182" y="5390556"/>
            <a:ext cx="317247" cy="298269"/>
          </a:xfrm>
          <a:prstGeom prst="rightArrow">
            <a:avLst/>
          </a:prstGeom>
          <a:solidFill>
            <a:srgbClr val="F6B65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C46162A-8C18-4909-BE91-B422A346AD13}"/>
              </a:ext>
            </a:extLst>
          </p:cNvPr>
          <p:cNvSpPr txBox="1"/>
          <p:nvPr/>
        </p:nvSpPr>
        <p:spPr>
          <a:xfrm>
            <a:off x="8367555" y="5824323"/>
            <a:ext cx="2720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Kimarad az átváltoztatás</a:t>
            </a:r>
          </a:p>
        </p:txBody>
      </p:sp>
    </p:spTree>
    <p:extLst>
      <p:ext uri="{BB962C8B-B14F-4D97-AF65-F5344CB8AC3E}">
        <p14:creationId xmlns:p14="http://schemas.microsoft.com/office/powerpoint/2010/main" val="59539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02A2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186B68C-84BC-4A6E-99D1-EE87483C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9F7532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3A87B69-D1B1-4DA7-B224-F220FC5235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9F7532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BDE349-80E6-4AF4-B300-129678EA5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142" y="2355171"/>
            <a:ext cx="6795370" cy="381813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5BA906-86DB-48DB-A294-4BAEDBDF5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311" y="2393792"/>
            <a:ext cx="3360212" cy="3740893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hu-HU" b="1" dirty="0"/>
              <a:t>Feltámadás ünnepe</a:t>
            </a:r>
            <a:r>
              <a:rPr lang="hu-HU" sz="2400" b="1" dirty="0"/>
              <a:t/>
            </a:r>
            <a:br>
              <a:rPr lang="hu-HU" sz="2400" b="1" dirty="0"/>
            </a:br>
            <a:r>
              <a:rPr lang="hu-HU" sz="2400" b="1" dirty="0"/>
              <a:t/>
            </a:r>
            <a:br>
              <a:rPr lang="hu-HU" sz="2400" b="1" dirty="0"/>
            </a:br>
            <a:r>
              <a:rPr lang="hu-HU" sz="2400" dirty="0"/>
              <a:t>Jézus Nagyszombatról Húsvétvasárnapra támadt fel</a:t>
            </a:r>
            <a:br>
              <a:rPr lang="hu-HU" sz="2400" dirty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b="1" dirty="0"/>
              <a:t>Esti szertartás:</a:t>
            </a: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/>
              <a:t>10 óra</a:t>
            </a:r>
            <a:br>
              <a:rPr lang="hu-HU" sz="2400" dirty="0"/>
            </a:br>
            <a:r>
              <a:rPr lang="hu-HU" sz="2400" dirty="0" smtClean="0"/>
              <a:t>tűzszentelés,</a:t>
            </a: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/>
              <a:t>harangok ”visszatérése”</a:t>
            </a:r>
            <a:endParaRPr lang="hu-HU" sz="2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3B11DD9-91D7-4E6F-A1EC-5FE19CFC36BE}"/>
              </a:ext>
            </a:extLst>
          </p:cNvPr>
          <p:cNvSpPr/>
          <p:nvPr/>
        </p:nvSpPr>
        <p:spPr>
          <a:xfrm>
            <a:off x="466343" y="448055"/>
            <a:ext cx="7201941" cy="1505231"/>
          </a:xfrm>
          <a:prstGeom prst="rect">
            <a:avLst/>
          </a:prstGeom>
          <a:solidFill>
            <a:srgbClr val="A6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1FF715-F920-47A0-A9BA-2E252BE6C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481" y="705442"/>
            <a:ext cx="6610388" cy="1042416"/>
          </a:xfrm>
        </p:spPr>
        <p:txBody>
          <a:bodyPr>
            <a:normAutofit/>
          </a:bodyPr>
          <a:lstStyle/>
          <a:p>
            <a:pPr algn="ctr"/>
            <a:r>
              <a:rPr lang="hu-HU" sz="4800" b="1" dirty="0">
                <a:solidFill>
                  <a:srgbClr val="FFFFFF"/>
                </a:solidFill>
              </a:rPr>
              <a:t>Nagyszombat</a:t>
            </a:r>
          </a:p>
        </p:txBody>
      </p:sp>
    </p:spTree>
    <p:extLst>
      <p:ext uri="{BB962C8B-B14F-4D97-AF65-F5344CB8AC3E}">
        <p14:creationId xmlns:p14="http://schemas.microsoft.com/office/powerpoint/2010/main" val="314479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B5B0058-AF13-4859-B429-4EDDE2A26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1BD432D-FAB3-4B5D-BF27-4DA7C75B32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E6D6B450-4278-45B8-88C7-C061710E3C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2399233" y="1883640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4234A4C-A256-4139-A5F4-27078F0D67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2399233" y="5066757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E5DCE8F-7055-4CE8-8835-32C813292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9233" y="2921655"/>
            <a:ext cx="7336438" cy="1107087"/>
          </a:xfrm>
        </p:spPr>
        <p:txBody>
          <a:bodyPr>
            <a:noAutofit/>
          </a:bodyPr>
          <a:lstStyle/>
          <a:p>
            <a:pPr algn="l"/>
            <a:r>
              <a:rPr lang="hu-HU" dirty="0">
                <a:solidFill>
                  <a:schemeClr val="bg1"/>
                </a:solidFill>
              </a:rPr>
              <a:t/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dirty="0">
                <a:solidFill>
                  <a:schemeClr val="bg1"/>
                </a:solidFill>
              </a:rPr>
              <a:t>Források:		Wikipédia, a szabad enciklopédia</a:t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dirty="0">
                <a:solidFill>
                  <a:schemeClr val="bg1"/>
                </a:solidFill>
              </a:rPr>
              <a:t>			https://</a:t>
            </a:r>
            <a:r>
              <a:rPr lang="hu-HU" dirty="0" smtClean="0">
                <a:solidFill>
                  <a:schemeClr val="bg1"/>
                </a:solidFill>
              </a:rPr>
              <a:t>csalad.hu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8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103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Nagyhét</vt:lpstr>
      <vt:lpstr>Nagyhét</vt:lpstr>
      <vt:lpstr>Virágvasárnap</vt:lpstr>
      <vt:lpstr>Nagycsütörtök</vt:lpstr>
      <vt:lpstr>Nagypéntek</vt:lpstr>
      <vt:lpstr>Nagyszombat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Nagyhét</dc:title>
  <dc:creator>tozser.csenge@sulid.hu</dc:creator>
  <cp:lastModifiedBy>User</cp:lastModifiedBy>
  <cp:revision>27</cp:revision>
  <dcterms:created xsi:type="dcterms:W3CDTF">2021-03-21T11:48:30Z</dcterms:created>
  <dcterms:modified xsi:type="dcterms:W3CDTF">2021-04-08T17:42:22Z</dcterms:modified>
</cp:coreProperties>
</file>