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3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456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7a25f5ae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7a25f5ae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a25f5ae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a25f5ae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7a25f5aeb_3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7a25f5aeb_3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7a25f5aeb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7a25f5aeb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7a25f5aeb_3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7a25f5aeb_3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7a25f5aeb_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7a25f5aeb_3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7a25f5aeb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7a25f5aeb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27000" y="113925"/>
            <a:ext cx="8520600" cy="8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0000"/>
                </a:solidFill>
              </a:rPr>
              <a:t>Húsvét az irodalomban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868500" y="3896750"/>
            <a:ext cx="7407000" cy="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0000"/>
                </a:solidFill>
              </a:rPr>
              <a:t>Készítette: Orosz Illés, Horváth Szabolcs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 i="1" dirty="0">
                <a:solidFill>
                  <a:srgbClr val="FF0000"/>
                </a:solidFill>
              </a:rPr>
              <a:t>Ady </a:t>
            </a:r>
            <a:r>
              <a:rPr lang="hu" b="1" i="1" dirty="0" smtClean="0">
                <a:solidFill>
                  <a:srgbClr val="FF0000"/>
                </a:solidFill>
              </a:rPr>
              <a:t>Endre</a:t>
            </a:r>
            <a:r>
              <a:rPr lang="hu" dirty="0" smtClean="0">
                <a:solidFill>
                  <a:srgbClr val="FF0000"/>
                </a:solidFill>
              </a:rPr>
              <a:t> 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 smtClean="0">
                <a:solidFill>
                  <a:srgbClr val="FF0000"/>
                </a:solidFill>
              </a:rPr>
              <a:t>A fekete Húsvét</a:t>
            </a:r>
            <a:endParaRPr dirty="0">
              <a:solidFill>
                <a:srgbClr val="FF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-"/>
            </a:pPr>
            <a:r>
              <a:rPr lang="hu" dirty="0">
                <a:solidFill>
                  <a:srgbClr val="FF0000"/>
                </a:solidFill>
              </a:rPr>
              <a:t>Sajnálja, hogy most él, emlegeti, hogy máskor, máshol jobb lenne élni.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83725"/>
            <a:ext cx="2794600" cy="19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8947" y="3205175"/>
            <a:ext cx="3675051" cy="19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820" dirty="0" smtClean="0">
                <a:solidFill>
                  <a:srgbClr val="FF0000"/>
                </a:solidFill>
              </a:rPr>
              <a:t>A szép Húsvét</a:t>
            </a:r>
            <a:endParaRPr sz="2820" dirty="0">
              <a:solidFill>
                <a:srgbClr val="FF0000"/>
              </a:solidFill>
            </a:endParaRPr>
          </a:p>
          <a:p>
            <a:pPr marL="457200" lvl="0" indent="-407669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20"/>
              <a:buChar char="-"/>
            </a:pPr>
            <a:r>
              <a:rPr lang="hu" sz="2820" dirty="0">
                <a:solidFill>
                  <a:srgbClr val="FF0000"/>
                </a:solidFill>
              </a:rPr>
              <a:t>A költő dicséri a </a:t>
            </a:r>
            <a:r>
              <a:rPr lang="hu" sz="2820" dirty="0" smtClean="0">
                <a:solidFill>
                  <a:srgbClr val="FF0000"/>
                </a:solidFill>
              </a:rPr>
              <a:t>tavaszt, </a:t>
            </a:r>
            <a:r>
              <a:rPr lang="hu" sz="2820" dirty="0">
                <a:solidFill>
                  <a:srgbClr val="FF0000"/>
                </a:solidFill>
              </a:rPr>
              <a:t>az ünnepet, és felteszi a </a:t>
            </a:r>
            <a:r>
              <a:rPr lang="hu" sz="2820" dirty="0" smtClean="0">
                <a:solidFill>
                  <a:srgbClr val="FF0000"/>
                </a:solidFill>
              </a:rPr>
              <a:t>kérdést, van- </a:t>
            </a:r>
            <a:r>
              <a:rPr lang="hu" sz="2820" dirty="0">
                <a:solidFill>
                  <a:srgbClr val="FF0000"/>
                </a:solidFill>
              </a:rPr>
              <a:t>e szebb </a:t>
            </a:r>
            <a:r>
              <a:rPr lang="hu" sz="2820" dirty="0" smtClean="0">
                <a:solidFill>
                  <a:srgbClr val="FF0000"/>
                </a:solidFill>
              </a:rPr>
              <a:t>ennél.</a:t>
            </a:r>
            <a:endParaRPr sz="2820" dirty="0">
              <a:solidFill>
                <a:srgbClr val="FF0000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9225" y="3063450"/>
            <a:ext cx="5532600" cy="20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820" b="1" i="1">
                <a:solidFill>
                  <a:srgbClr val="FF0000"/>
                </a:solidFill>
              </a:rPr>
              <a:t>Benedek Elek</a:t>
            </a:r>
            <a:endParaRPr sz="2820" b="1" i="1">
              <a:solidFill>
                <a:srgbClr val="FF0000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800" dirty="0">
                <a:solidFill>
                  <a:srgbClr val="FF0000"/>
                </a:solidFill>
              </a:rPr>
              <a:t>Húsvéti </a:t>
            </a:r>
            <a:r>
              <a:rPr lang="hu" sz="2800" dirty="0" smtClean="0">
                <a:solidFill>
                  <a:srgbClr val="FF0000"/>
                </a:solidFill>
              </a:rPr>
              <a:t>ének</a:t>
            </a:r>
            <a:endParaRPr sz="2800" dirty="0">
              <a:solidFill>
                <a:srgbClr val="FF0000"/>
              </a:solidFill>
            </a:endParaRPr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Char char="-"/>
            </a:pPr>
            <a:r>
              <a:rPr lang="hu" sz="2800" dirty="0">
                <a:solidFill>
                  <a:srgbClr val="FF0000"/>
                </a:solidFill>
              </a:rPr>
              <a:t>A</a:t>
            </a:r>
            <a:r>
              <a:rPr lang="hu" sz="2800" dirty="0" smtClean="0">
                <a:solidFill>
                  <a:srgbClr val="FF0000"/>
                </a:solidFill>
              </a:rPr>
              <a:t> </a:t>
            </a:r>
            <a:r>
              <a:rPr lang="hu" sz="2800" dirty="0">
                <a:solidFill>
                  <a:srgbClr val="FF0000"/>
                </a:solidFill>
              </a:rPr>
              <a:t>költő felidézi a húsvét vasárnapi piros tojás szedésről való gyermekkori </a:t>
            </a:r>
            <a:r>
              <a:rPr lang="hu" sz="2800" dirty="0" smtClean="0">
                <a:solidFill>
                  <a:srgbClr val="FF0000"/>
                </a:solidFill>
              </a:rPr>
              <a:t>emlékeit.</a:t>
            </a:r>
            <a:endParaRPr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75050"/>
            <a:ext cx="85206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133" b="1" i="1" dirty="0">
                <a:solidFill>
                  <a:srgbClr val="FF0000"/>
                </a:solidFill>
              </a:rPr>
              <a:t>Kassák </a:t>
            </a:r>
            <a:r>
              <a:rPr lang="hu" sz="3133" b="1" i="1" dirty="0" smtClean="0">
                <a:solidFill>
                  <a:srgbClr val="FF0000"/>
                </a:solidFill>
              </a:rPr>
              <a:t>Lajos</a:t>
            </a:r>
            <a:endParaRPr sz="3133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700" dirty="0" smtClean="0">
                <a:solidFill>
                  <a:srgbClr val="FF0000"/>
                </a:solidFill>
              </a:rPr>
              <a:t>Harangszó</a:t>
            </a:r>
            <a:endParaRPr sz="2700" dirty="0">
              <a:solidFill>
                <a:srgbClr val="FF0000"/>
              </a:solidFill>
            </a:endParaRPr>
          </a:p>
          <a:p>
            <a:pPr marL="457200" lvl="0" indent="-40005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700"/>
              <a:buChar char="-"/>
            </a:pPr>
            <a:r>
              <a:rPr lang="hu" sz="2700" dirty="0">
                <a:solidFill>
                  <a:srgbClr val="FF0000"/>
                </a:solidFill>
              </a:rPr>
              <a:t>Dicsőíti Istent és Jézust, és </a:t>
            </a:r>
            <a:r>
              <a:rPr lang="hu" sz="2700" dirty="0" smtClean="0">
                <a:solidFill>
                  <a:srgbClr val="FF0000"/>
                </a:solidFill>
              </a:rPr>
              <a:t>felnéz rájuk</a:t>
            </a:r>
            <a:r>
              <a:rPr lang="hu" sz="2700" dirty="0">
                <a:solidFill>
                  <a:srgbClr val="FF0000"/>
                </a:solidFill>
              </a:rPr>
              <a:t>, mert a világot </a:t>
            </a:r>
            <a:r>
              <a:rPr lang="hu" sz="2700" dirty="0" smtClean="0">
                <a:solidFill>
                  <a:srgbClr val="FF0000"/>
                </a:solidFill>
              </a:rPr>
              <a:t>megmentették</a:t>
            </a:r>
            <a:r>
              <a:rPr lang="hu" sz="2700" dirty="0">
                <a:solidFill>
                  <a:srgbClr val="FF0000"/>
                </a:solidFill>
              </a:rPr>
              <a:t>,</a:t>
            </a:r>
            <a:r>
              <a:rPr lang="hu" sz="2700" dirty="0" smtClean="0">
                <a:solidFill>
                  <a:srgbClr val="FF0000"/>
                </a:solidFill>
              </a:rPr>
              <a:t> </a:t>
            </a:r>
            <a:r>
              <a:rPr lang="hu" sz="2700" dirty="0">
                <a:solidFill>
                  <a:srgbClr val="FF0000"/>
                </a:solidFill>
              </a:rPr>
              <a:t>és a bűneinktől megszabadítottak.</a:t>
            </a:r>
            <a:endParaRPr sz="2700" dirty="0">
              <a:solidFill>
                <a:srgbClr val="FF0000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8725" y="2886575"/>
            <a:ext cx="4165275" cy="225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rgbClr val="FF0000"/>
                </a:solidFill>
              </a:rPr>
              <a:t>A Passió (film</a:t>
            </a:r>
            <a:r>
              <a:rPr lang="hu" dirty="0" smtClean="0">
                <a:solidFill>
                  <a:srgbClr val="FF0000"/>
                </a:solidFill>
              </a:rPr>
              <a:t>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205575" y="1194925"/>
            <a:ext cx="67917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-"/>
            </a:pPr>
            <a:r>
              <a:rPr lang="hu" sz="2500">
                <a:solidFill>
                  <a:srgbClr val="FF0000"/>
                </a:solidFill>
              </a:rPr>
              <a:t>Bemutatja Jézus szenvedéstörténetét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b="1" i="1">
                <a:solidFill>
                  <a:srgbClr val="FF0000"/>
                </a:solidFill>
              </a:rPr>
              <a:t>Szabó Lőrinc</a:t>
            </a:r>
            <a:r>
              <a:rPr lang="hu">
                <a:solidFill>
                  <a:srgbClr val="FF0000"/>
                </a:solidFill>
              </a:rPr>
              <a:t>:</a:t>
            </a:r>
            <a:endParaRPr sz="4500">
              <a:solidFill>
                <a:srgbClr val="FF0000"/>
              </a:solidFill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2727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Idézet: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„Maradj velem, mert beesteledett!”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Bibliát hallgat a gyülekezet.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Alkony izzik a templom ablakán.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Hitetlen vagyok, vergődő magány.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Nagyon szép rímek vannak a versben, számunkra ez a legszebb a sok közül.</a:t>
            </a:r>
            <a:endParaRPr sz="2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40000" y="897825"/>
            <a:ext cx="85206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120" b="1">
                <a:solidFill>
                  <a:srgbClr val="FF0000"/>
                </a:solidFill>
              </a:rPr>
              <a:t>Köszönjük a Figyelmet!</a:t>
            </a:r>
            <a:endParaRPr sz="3120" b="1">
              <a:solidFill>
                <a:srgbClr val="FF0000"/>
              </a:solidFill>
            </a:endParaRPr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123525" y="1561025"/>
            <a:ext cx="188100" cy="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148</Words>
  <Application>Microsoft Office PowerPoint</Application>
  <PresentationFormat>Diavetítés a képernyőre (16:9 oldalarány)</PresentationFormat>
  <Paragraphs>24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Simple Light</vt:lpstr>
      <vt:lpstr>Húsvét az irodalomban</vt:lpstr>
      <vt:lpstr>Ady Endre   A fekete Húsvét Sajnálja, hogy most él, emlegeti, hogy máskor, máshol jobb lenne élni.</vt:lpstr>
      <vt:lpstr>A szép Húsvét A költő dicséri a tavaszt, az ünnepet, és felteszi a kérdést, van- e szebb ennél.</vt:lpstr>
      <vt:lpstr>Benedek Elek</vt:lpstr>
      <vt:lpstr>Kassák Lajos  </vt:lpstr>
      <vt:lpstr>A Passió (film)</vt:lpstr>
      <vt:lpstr>Szabó Lőrinc: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Húsvét az irodalomban</dc:title>
  <dc:creator>Erika</dc:creator>
  <cp:lastModifiedBy>Tanár</cp:lastModifiedBy>
  <cp:revision>7</cp:revision>
  <dcterms:modified xsi:type="dcterms:W3CDTF">2021-04-12T13:16:29Z</dcterms:modified>
</cp:coreProperties>
</file>