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D1B618-004C-42B1-B8D4-2A7046A08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259650D-4CDA-4986-97D7-C32E1A856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198231D-B2AE-43E1-B677-37BE0D09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953F25-FE05-4DD5-882E-5C6F14492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A49421-B62A-43E2-8943-57CB73F0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984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5B837D-1EA8-4402-817E-71BA12482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979F0F4-850A-4B36-9EB4-7F37D3949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80B0D31-28D9-4237-92A7-DE72437B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3E73428-9772-4CB4-9766-037A624AD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32B12A-632E-4D66-95E9-509AAEA42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995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135DE88-37DE-4785-9288-24864723F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34AA6DB-838C-44C3-A5DB-22658DA9E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3AF0FC0-A7D2-4F42-894A-4E8F540B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4A1FC0-19CD-4964-B0BB-BF043C6B8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2920B8C-31B6-4062-9F7A-99003D1E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576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3EA675-AE35-4592-904A-217ED059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AE7CC8-05D6-4045-B76D-861964724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54BB037-7751-4A5A-812A-595B79BF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4F7BA08-1E0E-49D2-AE17-5E288CCE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CFCE274-1A43-4451-B732-80F0A6AE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223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3EBB2A-7AE5-48F8-A36C-151E161E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F3C68FE-3E18-4A11-9A54-AC8B741AB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F8553A-4DEA-4F37-9EBB-9931DEC1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2706D4C-847D-42FB-AEB4-4BE04000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76E1396-3B25-443C-A0A2-F89872B3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187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8EDFE7-0630-43DA-B28F-6A0A3E340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6B579EB-4087-4F61-81A8-14C18E46A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091FE5C-8BED-44E0-9A44-512A94113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35FA094-CE09-4ECF-92FB-2CE26847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BEDB2F9-73F9-4399-BEC2-62C54887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58BDE33-74F5-4579-A5A2-B8642E24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237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92126D-3A45-4F92-8375-88589B8E4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7ECE252-17B8-4558-9883-3E163A7B7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3F4BEFE-571D-4062-8560-1E0DE33DA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39BA079-808E-4587-B326-226075A6C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21F941D-978A-46B5-A112-B24B51DAF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22F5927-79B6-41EA-B7D6-400D468FE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9668D0E-577A-4CF2-BDC0-0EB9F810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85783AC-9137-4964-9A79-2B3E8D5E1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566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BE36E5-B094-4548-BA40-8DAC613D2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5ED9C4A-FF92-477F-83FB-A7C20018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9FD6312-3869-4DD8-9307-05E59B6F9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4999688-7243-4AF1-9E01-D3DA07DA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68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E5DC7F6-D8D7-43FD-9474-C7E4DE9CC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34CBE05-CC9C-44E0-BCBE-B92CA34F1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7C79D05-5304-413A-9C81-E31A465E0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76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22172A-D03D-4FEE-B912-31D7A9B4D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C66EC43-3D52-4E34-9D54-9E23C5418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7DD2290-1EFB-40C5-89A5-CA43591D6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0614803-E2E9-4572-AB72-95564CB0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0EE4F28-139B-4222-9C4A-017E57A8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E0D3485-A693-46F9-9176-A56DD687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851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BFF9A0-A3F7-496A-BB53-CF06EB12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60D4310-831B-4BFD-AE8A-E6A20037D0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859F5B1-115D-4511-BA0A-4679912E8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9756119-C100-4243-919A-D11DD6B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18C4A64-BEF4-41AF-A5BB-4BC2BBA4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3754CA9-38E9-494A-8DEB-8175E4A3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90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7824958-DAB6-49F1-ACB9-17C43AC6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0B6533B-3370-41D1-BE2D-D2C07109A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04A2201-0129-481F-85D2-0AB3F6B76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DE573-95D1-4791-9D47-3295C25B5BDC}" type="datetimeFigureOut">
              <a:rPr lang="hu-HU" smtClean="0"/>
              <a:t>2021.04.18.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38EC722-63CC-4F9C-8FBF-C17DC82DA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096DF7B-1AC0-4935-8CEA-AF4AC37B5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2404C-993E-473D-85B3-68E0662ADB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47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ek.oszk.hu/02100/02115/html/3-557.html" TargetMode="External"/><Relationship Id="rId2" Type="http://schemas.openxmlformats.org/officeDocument/2006/relationships/hyperlink" Target="https://mult-kor.hu/mirol-szol-a-viragvasarnap-2015032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D3A99278-1BA0-489B-B6B3-E0A5636A8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54" r="-1" b="11837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3A6C4C-ECB1-4EA8-AFA7-70516482A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62" y="4099527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 err="1"/>
              <a:t>Virágvasárnap</a:t>
            </a:r>
            <a:endParaRPr lang="en-US" sz="36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2EB975D-CC44-499B-A2E3-98ED2E997BB1}"/>
              </a:ext>
            </a:extLst>
          </p:cNvPr>
          <p:cNvSpPr txBox="1"/>
          <p:nvPr/>
        </p:nvSpPr>
        <p:spPr>
          <a:xfrm>
            <a:off x="618062" y="4671333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i="0" dirty="0">
                <a:effectLst/>
              </a:rPr>
              <a:t>A virágvasárnap a keresztény húsvétot megelőző negyvennapos böjt utolsó hetének, a nagyhétnek a kezdete</a:t>
            </a:r>
            <a:r>
              <a:rPr lang="hu-HU" i="0" dirty="0" smtClean="0">
                <a:effectLst/>
              </a:rPr>
              <a:t>. </a:t>
            </a:r>
            <a:r>
              <a:rPr lang="en-US" i="0" dirty="0" smtClean="0">
                <a:effectLst/>
              </a:rPr>
              <a:t>A </a:t>
            </a:r>
            <a:r>
              <a:rPr lang="en-US" i="0" dirty="0" err="1">
                <a:effectLst/>
              </a:rPr>
              <a:t>keresztény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világ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ezen</a:t>
            </a:r>
            <a:r>
              <a:rPr lang="en-US" i="0" dirty="0">
                <a:effectLst/>
              </a:rPr>
              <a:t> a </a:t>
            </a:r>
            <a:r>
              <a:rPr lang="en-US" i="0" dirty="0" err="1">
                <a:effectLst/>
              </a:rPr>
              <a:t>napon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ünnepli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azt</a:t>
            </a:r>
            <a:r>
              <a:rPr lang="en-US" i="0" dirty="0">
                <a:effectLst/>
              </a:rPr>
              <a:t>, </a:t>
            </a:r>
            <a:r>
              <a:rPr lang="en-US" i="0" dirty="0" err="1">
                <a:effectLst/>
              </a:rPr>
              <a:t>amikor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szenvedése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előtt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Jézus</a:t>
            </a:r>
            <a:r>
              <a:rPr lang="en-US" i="0" dirty="0">
                <a:effectLst/>
              </a:rPr>
              <a:t> </a:t>
            </a:r>
            <a:r>
              <a:rPr lang="hu-HU" dirty="0" smtClean="0"/>
              <a:t>bevonult</a:t>
            </a:r>
            <a:r>
              <a:rPr lang="en-US" i="0" dirty="0" smtClean="0">
                <a:effectLst/>
              </a:rPr>
              <a:t> </a:t>
            </a:r>
            <a:r>
              <a:rPr lang="en-US" i="0" dirty="0" err="1">
                <a:effectLst/>
              </a:rPr>
              <a:t>Jeruzsálembe</a:t>
            </a:r>
            <a:r>
              <a:rPr lang="en-US" i="0" dirty="0">
                <a:effectLst/>
              </a:rPr>
              <a:t>, </a:t>
            </a:r>
            <a:r>
              <a:rPr lang="en-US" i="0" dirty="0" err="1">
                <a:effectLst/>
              </a:rPr>
              <a:t>hogy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az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ünnepi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pászkavacsorát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ott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költse</a:t>
            </a:r>
            <a:r>
              <a:rPr lang="en-US" i="0" dirty="0">
                <a:effectLst/>
              </a:rPr>
              <a:t> el </a:t>
            </a:r>
            <a:r>
              <a:rPr lang="en-US" i="0" dirty="0" err="1">
                <a:effectLst/>
              </a:rPr>
              <a:t>tanítványaival</a:t>
            </a:r>
            <a:r>
              <a:rPr lang="en-US" i="0" dirty="0">
                <a:effectLst/>
              </a:rPr>
              <a:t>. Az </a:t>
            </a:r>
            <a:r>
              <a:rPr lang="en-US" i="0" dirty="0" err="1">
                <a:effectLst/>
              </a:rPr>
              <a:t>Olajfák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hegyénél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két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tanítványát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előreküldte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egy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szamárcsikóért</a:t>
            </a:r>
            <a:r>
              <a:rPr lang="en-US" i="0" dirty="0">
                <a:effectLst/>
              </a:rPr>
              <a:t>, </a:t>
            </a:r>
            <a:r>
              <a:rPr lang="en-US" i="0" dirty="0" err="1">
                <a:effectLst/>
              </a:rPr>
              <a:t>amelyen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még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nem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ült</a:t>
            </a:r>
            <a:r>
              <a:rPr lang="en-US" i="0" dirty="0">
                <a:effectLst/>
              </a:rPr>
              <a:t> ember, </a:t>
            </a:r>
            <a:r>
              <a:rPr lang="en-US" i="0" dirty="0" err="1">
                <a:effectLst/>
              </a:rPr>
              <a:t>majd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ezen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vonult</a:t>
            </a:r>
            <a:r>
              <a:rPr lang="en-US" i="0" dirty="0">
                <a:effectLst/>
              </a:rPr>
              <a:t> be a </a:t>
            </a:r>
            <a:r>
              <a:rPr lang="en-US" i="0" dirty="0" err="1">
                <a:effectLst/>
              </a:rPr>
              <a:t>városba</a:t>
            </a:r>
            <a:r>
              <a:rPr lang="en-US" i="0" dirty="0">
                <a:effectLst/>
              </a:rPr>
              <a:t>. Az </a:t>
            </a:r>
            <a:r>
              <a:rPr lang="en-US" i="0" dirty="0" err="1">
                <a:effectLst/>
              </a:rPr>
              <a:t>ujjongó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nép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tiszteletadásként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pálmaágakkal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integetett</a:t>
            </a:r>
            <a:r>
              <a:rPr lang="en-US" i="0" dirty="0">
                <a:effectLst/>
              </a:rPr>
              <a:t>, </a:t>
            </a:r>
            <a:r>
              <a:rPr lang="en-US" i="0" dirty="0" err="1">
                <a:effectLst/>
              </a:rPr>
              <a:t>innen</a:t>
            </a:r>
            <a:r>
              <a:rPr lang="en-US" i="0" dirty="0">
                <a:effectLst/>
              </a:rPr>
              <a:t> a </a:t>
            </a:r>
            <a:r>
              <a:rPr lang="en-US" i="0" dirty="0" err="1">
                <a:effectLst/>
              </a:rPr>
              <a:t>latin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elnevezés</a:t>
            </a:r>
            <a:r>
              <a:rPr lang="en-US" i="0" dirty="0">
                <a:effectLst/>
              </a:rPr>
              <a:t>: Dominica palmarum, </a:t>
            </a:r>
            <a:r>
              <a:rPr lang="en-US" i="0" dirty="0" err="1">
                <a:effectLst/>
              </a:rPr>
              <a:t>avagy</a:t>
            </a:r>
            <a:r>
              <a:rPr lang="en-US" i="0" dirty="0">
                <a:effectLst/>
              </a:rPr>
              <a:t> Dominica in </a:t>
            </a:r>
            <a:r>
              <a:rPr lang="en-US" i="0" dirty="0" err="1">
                <a:effectLst/>
              </a:rPr>
              <a:t>palmis</a:t>
            </a:r>
            <a:r>
              <a:rPr lang="en-US" i="0" dirty="0">
                <a:effectLst/>
              </a:rPr>
              <a:t> de Passione Domini, </a:t>
            </a:r>
            <a:r>
              <a:rPr lang="en-US" i="0" dirty="0" err="1">
                <a:effectLst/>
              </a:rPr>
              <a:t>azaz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pálmavasárnap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az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Úr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szenvedéséről</a:t>
            </a:r>
            <a:r>
              <a:rPr lang="en-US" i="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0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növény, ív, oszlopsor látható&#10;&#10;Automatikusan generált leírás">
            <a:extLst>
              <a:ext uri="{FF2B5EF4-FFF2-40B4-BE49-F238E27FC236}">
                <a16:creationId xmlns:a16="http://schemas.microsoft.com/office/drawing/2014/main" id="{9C64145C-48F8-4D0F-9D92-4B7D24E0E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9559" r="1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90351B-7E42-4456-BB96-A954A5A15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89" y="574862"/>
            <a:ext cx="5651511" cy="5708276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2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Az egyházi életben már az első századoktól gyökeret vertek a bevonulást felelevenítő szertartások. Jeruzsálemben 400-ban ünnepi menetben vonultak a pálmaágakat lengető hívek az Olajfák hegyéről a városba. </a:t>
            </a:r>
            <a:endParaRPr lang="hu-HU" sz="2200" b="0" i="0" dirty="0" smtClean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sz="2200" b="0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Nem </a:t>
            </a:r>
            <a:r>
              <a:rPr lang="hu-HU" sz="2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sokkal később Konstantinápolyban, majd a 11-12. században Rómában is meghonosodtak a virágvasárnapi szertartások, a hívek által magukkal hozott pálmaágak megáldásának szokása bizonyíthatóan a 8. század közepére nyúlik vissza. </a:t>
            </a:r>
            <a:endParaRPr lang="hu-HU" sz="2200" b="0" i="0" dirty="0" smtClean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sz="2200" b="0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Az </a:t>
            </a:r>
            <a:r>
              <a:rPr lang="hu-HU" sz="2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ókori világban a pálma az élet, a reménység, a győzelem jelképe volt, és a vértanúkkal is összefüggésbe hozták.</a:t>
            </a:r>
          </a:p>
        </p:txBody>
      </p:sp>
    </p:spTree>
    <p:extLst>
      <p:ext uri="{BB962C8B-B14F-4D97-AF65-F5344CB8AC3E}">
        <p14:creationId xmlns:p14="http://schemas.microsoft.com/office/powerpoint/2010/main" val="20639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59D8EE3-3B50-41DA-BC44-4BA411184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" r="18786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F8D5AD7-F00A-493A-9C4D-A03BE9F1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28" y="227799"/>
            <a:ext cx="3754374" cy="66297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en-US" sz="1500" b="0" i="0" dirty="0" err="1">
                <a:solidFill>
                  <a:srgbClr val="FFFFFF"/>
                </a:solidFill>
                <a:effectLst/>
              </a:rPr>
              <a:t>Azokban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az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országokban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- mint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hazánkban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is </a:t>
            </a:r>
            <a:r>
              <a:rPr lang="hu-HU" sz="1500" b="0" i="0" dirty="0" smtClean="0">
                <a:solidFill>
                  <a:srgbClr val="FFFFFF"/>
                </a:solidFill>
                <a:effectLst/>
              </a:rPr>
              <a:t>-</a:t>
            </a:r>
            <a:r>
              <a:rPr lang="en-US" sz="1500" b="0" i="0" dirty="0" smtClean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ahol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nincs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pálma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korán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bimbózó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fűzfa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vesszejét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barkát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szentelik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meg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katolikus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templomokban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.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barka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beszerzésére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az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ünnep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vigíliáján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azaz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szombaton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kerül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 smtClean="0">
                <a:solidFill>
                  <a:srgbClr val="FFFFFF"/>
                </a:solidFill>
                <a:effectLst/>
              </a:rPr>
              <a:t>sor</a:t>
            </a:r>
            <a:r>
              <a:rPr lang="hu-HU" sz="1500" dirty="0">
                <a:solidFill>
                  <a:srgbClr val="FFFFFF"/>
                </a:solidFill>
              </a:rPr>
              <a:t>.</a:t>
            </a:r>
            <a:r>
              <a:rPr lang="en-US" sz="1500" b="0" i="0" dirty="0" smtClean="0">
                <a:solidFill>
                  <a:srgbClr val="FFFFFF"/>
                </a:solidFill>
                <a:effectLst/>
              </a:rPr>
              <a:t> </a:t>
            </a:r>
            <a:r>
              <a:rPr lang="hu-HU" sz="1500" dirty="0" err="1">
                <a:solidFill>
                  <a:srgbClr val="FFFFFF"/>
                </a:solidFill>
              </a:rPr>
              <a:t>E</a:t>
            </a:r>
            <a:r>
              <a:rPr lang="en-US" sz="1500" b="0" i="0" dirty="0" err="1" smtClean="0">
                <a:solidFill>
                  <a:srgbClr val="FFFFFF"/>
                </a:solidFill>
                <a:effectLst/>
              </a:rPr>
              <a:t>gyes</a:t>
            </a:r>
            <a:r>
              <a:rPr lang="en-US" sz="1500" b="0" i="0" dirty="0" smtClean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településeken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ez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harangozó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feladata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máshol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lányok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legények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és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gyerekek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szedik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.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virágvasárnapi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szertartás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barkaszenteléssel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kezdődik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majd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körmenettel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folytatódik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.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szentmisén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ekkor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olvassák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fel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Jézus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szenvedéstörténetét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passiót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Máté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evangéliumából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.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megszentelt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barkát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következő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év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hamvazószerdája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előtt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elégetik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ezzel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hamvazza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pap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híveket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.</a:t>
            </a:r>
            <a:br>
              <a:rPr lang="en-US" sz="1500" b="0" i="0" dirty="0">
                <a:solidFill>
                  <a:srgbClr val="FFFFFF"/>
                </a:solidFill>
                <a:effectLst/>
              </a:rPr>
            </a:br>
            <a:r>
              <a:rPr lang="en-US" sz="1500" b="0" i="0" dirty="0">
                <a:solidFill>
                  <a:srgbClr val="FFFFFF"/>
                </a:solidFill>
                <a:effectLst/>
              </a:rPr>
              <a:t>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szentelt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barkához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számos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hiedelem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fűződik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.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legelterjedtebb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szerint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ha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templomból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jövet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lenyelnek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belőle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egy-két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szemet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az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megvéd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hidegleléstől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és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torokfájástól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.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Egyes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helyeken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úgy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tartják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hogy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megszentelt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barkát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nem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szabad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bevinni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házba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mert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akkor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nyáron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sok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lesz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légy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ezért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padlásra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ablakba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házereszre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akasztják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.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Elterjedt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hiedelem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hogy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égiháborúkor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barka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megvéd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villámcsapás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ellen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. Más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helyeken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például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Gyimesben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csak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szentelt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barkát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szabad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bevinni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házba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mert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ha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megszenteletlenül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kerül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oda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elhullanak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a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csirkék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és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más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FFFFFF"/>
                </a:solidFill>
                <a:effectLst/>
              </a:rPr>
              <a:t>aprójószágok</a:t>
            </a:r>
            <a:r>
              <a:rPr lang="en-US" sz="1500" b="0" i="0" dirty="0">
                <a:solidFill>
                  <a:srgbClr val="FFFFFF"/>
                </a:solidFill>
                <a:effectLst/>
              </a:rPr>
              <a:t>. </a:t>
            </a:r>
            <a:br>
              <a:rPr lang="en-US" sz="1500" b="0" i="0" dirty="0">
                <a:solidFill>
                  <a:srgbClr val="FFFFFF"/>
                </a:solidFill>
                <a:effectLst/>
              </a:rPr>
            </a:br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3E811B5-B4BC-424E-A915-D9D88AA5A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7" r="1" b="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BF625C-AF0D-4B0A-B64D-F33C44425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5955" y="1253331"/>
            <a:ext cx="533401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b="0" i="0" dirty="0">
                <a:effectLst/>
                <a:latin typeface="helvetica" panose="020B0604020202020204" pitchFamily="34" charset="0"/>
              </a:rPr>
              <a:t>Virágvasárnapi szokás több palóc községben a </a:t>
            </a:r>
            <a:r>
              <a:rPr lang="hu-HU" b="1" i="0" dirty="0">
                <a:effectLst/>
                <a:latin typeface="helvetica" panose="020B0604020202020204" pitchFamily="34" charset="0"/>
              </a:rPr>
              <a:t>kiszehajtás</a:t>
            </a:r>
            <a:r>
              <a:rPr lang="hu-HU" b="0" i="0" dirty="0">
                <a:effectLst/>
                <a:latin typeface="helvetica" panose="020B0604020202020204" pitchFamily="34" charset="0"/>
              </a:rPr>
              <a:t>, a tél temetése. A lányok női ruhába öltöztetnek egy szalmabábut, körülhordozzák a faluban, majd levetkőztetik, a szalmát pedig elégetik vagy vízbe dobják, hogy elűzzék a telet és a betegségeket.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95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898A9C-2D4E-4FC0-B930-702D865E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61" y="887507"/>
            <a:ext cx="5776381" cy="180190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Készítette: </a:t>
            </a:r>
            <a:br>
              <a:rPr lang="hu-HU" dirty="0" smtClean="0"/>
            </a:br>
            <a:r>
              <a:rPr lang="hu-HU" dirty="0" smtClean="0"/>
              <a:t>                   Molnár Antónia </a:t>
            </a:r>
            <a:br>
              <a:rPr lang="hu-HU" dirty="0" smtClean="0"/>
            </a:br>
            <a:r>
              <a:rPr lang="hu-HU" dirty="0" smtClean="0"/>
              <a:t>                   9.kny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A6F211-4FED-4D67-854F-F60269795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361" y="3966882"/>
            <a:ext cx="10950288" cy="1783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dirty="0">
                <a:latin typeface="+mj-lt"/>
                <a:ea typeface="+mj-ea"/>
                <a:cs typeface="+mj-cs"/>
              </a:rPr>
              <a:t>Források:</a:t>
            </a:r>
            <a:endParaRPr lang="hu-HU" sz="4000" dirty="0">
              <a:latin typeface="+mj-lt"/>
              <a:ea typeface="+mj-ea"/>
              <a:cs typeface="+mj-cs"/>
              <a:hlinkClick r:id="rId2"/>
            </a:endParaRPr>
          </a:p>
          <a:p>
            <a:pPr marL="2151063"/>
            <a:r>
              <a:rPr lang="hu-HU" dirty="0" smtClean="0">
                <a:hlinkClick r:id="rId2"/>
              </a:rPr>
              <a:t>https</a:t>
            </a:r>
            <a:r>
              <a:rPr lang="hu-HU" dirty="0">
                <a:hlinkClick r:id="rId2"/>
              </a:rPr>
              <a:t>://mult-kor.hu/mirol-szol-a-viragvasarnap-20150329</a:t>
            </a:r>
            <a:endParaRPr lang="hu-HU" dirty="0"/>
          </a:p>
          <a:p>
            <a:pPr marL="2151063"/>
            <a:r>
              <a:rPr lang="hu-HU" dirty="0">
                <a:hlinkClick r:id="rId3"/>
              </a:rPr>
              <a:t>http://mek.oszk.hu/02100/02115/html/3-557.html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026" name="Picture 2" descr="Virágvasárnap – a nagyhét kezdete – Katholische Ungarische Mission Augsbur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29" y="387823"/>
            <a:ext cx="4193720" cy="280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328</Words>
  <Application>Microsoft Office PowerPoint</Application>
  <PresentationFormat>Szélesvásznú</PresentationFormat>
  <Paragraphs>11</Paragraphs>
  <Slides>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helvetica</vt:lpstr>
      <vt:lpstr>Office-téma</vt:lpstr>
      <vt:lpstr>Virágvasárnap</vt:lpstr>
      <vt:lpstr>PowerPoint-bemutató</vt:lpstr>
      <vt:lpstr>Azokban az országokban - mint hazánkban is -, ahol nincs pálma, a korán bimbózó fűzfa vesszejét, a barkát szentelik meg a katolikus templomokban. A barka beszerzésére az ünnep vigíliáján, azaz szombaton kerül sor. Egyes településeken ez a harangozó feladata, máshol lányok, legények és gyerekek szedik. A virágvasárnapi szertartás a barkaszenteléssel kezdődik, majd körmenettel folytatódik. A szentmisén ekkor olvassák fel Jézus szenvedéstörténetét, a passiót Máté evangéliumából. A megszentelt barkát a következő év hamvazószerdája előtt elégetik, ezzel hamvazza a pap a híveket. A szentelt barkához számos hiedelem fűződik. A legelterjedtebb szerint, ha a templomból jövet lenyelnek belőle egy-két szemet, az megvéd a hidegleléstől és a torokfájástól. Egyes helyeken úgy tartják, hogy a megszentelt barkát nem szabad bevinni a házba, mert akkor nyáron sok lesz a légy, ezért a padlásra, ablakba, házereszre akasztják. Elterjedt hiedelem, hogy égiháborúkor a barka megvéd a villámcsapás ellen. Más helyeken, például Gyimesben csak a szentelt barkát szabad bevinni a házba, mert ha megszenteletlenül kerül oda, elhullanak a csirkék és más aprójószágok.  </vt:lpstr>
      <vt:lpstr>PowerPoint-bemutató</vt:lpstr>
      <vt:lpstr>Készítette:                     Molnár Antónia                     9.kny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Erzsike0111@sulid.hu</dc:creator>
  <cp:lastModifiedBy>Tanar</cp:lastModifiedBy>
  <cp:revision>19</cp:revision>
  <dcterms:created xsi:type="dcterms:W3CDTF">2021-03-21T15:50:18Z</dcterms:created>
  <dcterms:modified xsi:type="dcterms:W3CDTF">2021-04-18T19:43:08Z</dcterms:modified>
</cp:coreProperties>
</file>