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embeddedFontLst>
    <p:embeddedFont>
      <p:font typeface="Century Schoolbook" panose="02040604050505020304" pitchFamily="18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jF4NOpquXTGxh14XmGxwxeU6HP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customschemas.google.com/relationships/presentationmetadata" Target="meta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ímdia" type="title">
  <p:cSld name="TITLE">
    <p:bg>
      <p:bgPr>
        <a:solidFill>
          <a:srgbClr val="343437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9"/>
          <p:cNvSpPr txBox="1"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Schoolbook"/>
              <a:buNone/>
              <a:defRPr sz="7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BFBFBF"/>
                </a:solidFill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5A5A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lvl="1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lvl="2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lvl="3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lvl="4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lvl="5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lvl="6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lvl="7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lvl="8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18" name="Google Shape;18;p9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Schoolbook"/>
              <a:buNone/>
              <a:defRPr sz="28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>
            <a:spLocks noGrp="1"/>
          </p:cNvSpPr>
          <p:nvPr>
            <p:ph type="pic" idx="2"/>
          </p:nvPr>
        </p:nvSpPr>
        <p:spPr>
          <a:xfrm>
            <a:off x="0" y="0"/>
            <a:ext cx="11292840" cy="5128923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914400" y="6108589"/>
            <a:ext cx="9982200" cy="59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>
                <a:solidFill>
                  <a:srgbClr val="D8D8D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 rot="5400000">
            <a:off x="3383884" y="-293211"/>
            <a:ext cx="4351337" cy="859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 rot="5400000">
            <a:off x="6938169" y="2091531"/>
            <a:ext cx="5897562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 rot="5400000">
            <a:off x="1680369" y="-537369"/>
            <a:ext cx="5897562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0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ímdia" type="title">
  <p:cSld name="TITLE">
    <p:bg>
      <p:bgPr>
        <a:solidFill>
          <a:srgbClr val="343437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Schoolbook"/>
              <a:buNone/>
              <a:defRPr sz="7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BFBFBF"/>
                </a:solidFill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5A5A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lvl="1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lvl="2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lvl="3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lvl="4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lvl="5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lvl="6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lvl="7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lvl="8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38" name="Google Shape;38;p8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entury Schoolbook"/>
              <a:buNone/>
              <a:defRPr sz="7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45" name="Google Shape;45;p11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1261872" y="1828800"/>
            <a:ext cx="448056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2"/>
          </p:nvPr>
        </p:nvSpPr>
        <p:spPr>
          <a:xfrm>
            <a:off x="6126480" y="1828800"/>
            <a:ext cx="448056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2"/>
          </p:nvPr>
        </p:nvSpPr>
        <p:spPr>
          <a:xfrm>
            <a:off x="1261872" y="2507550"/>
            <a:ext cx="4480560" cy="366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3"/>
          </p:nvPr>
        </p:nvSpPr>
        <p:spPr>
          <a:xfrm>
            <a:off x="6126480" y="1713655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4"/>
          </p:nvPr>
        </p:nvSpPr>
        <p:spPr>
          <a:xfrm>
            <a:off x="6126480" y="2507550"/>
            <a:ext cx="4480560" cy="366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Schoolbook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4504267" y="685800"/>
            <a:ext cx="6079066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6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2"/>
          </p:nvPr>
        </p:nvSpPr>
        <p:spPr>
          <a:xfrm>
            <a:off x="841248" y="2099734"/>
            <a:ext cx="3200400" cy="381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/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A7A1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Schoolbook"/>
              <a:buNone/>
              <a:defRPr sz="4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F6F5F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F6F5F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434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DADAD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DADAD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Nagycs%C3%BCt%C3%B6rt%C3%B6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 txBox="1">
            <a:spLocks noGrp="1"/>
          </p:cNvSpPr>
          <p:nvPr>
            <p:ph type="ctrTitle"/>
          </p:nvPr>
        </p:nvSpPr>
        <p:spPr>
          <a:xfrm>
            <a:off x="1261872" y="12542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Schoolbook"/>
              <a:buNone/>
            </a:pPr>
            <a:r>
              <a:rPr lang="hu-HU"/>
              <a:t>Nagycsütörtök</a:t>
            </a:r>
            <a:endParaRPr/>
          </a:p>
        </p:txBody>
      </p:sp>
      <p:sp>
        <p:nvSpPr>
          <p:cNvPr id="103" name="Google Shape;103;p1"/>
          <p:cNvSpPr txBox="1">
            <a:spLocks noGrp="1"/>
          </p:cNvSpPr>
          <p:nvPr>
            <p:ph type="subTitle" idx="1"/>
          </p:nvPr>
        </p:nvSpPr>
        <p:spPr>
          <a:xfrm>
            <a:off x="1338072" y="54229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hu-HU"/>
              <a:t>Készítette: Rékási Brigitta 9.kny</a:t>
            </a:r>
            <a:endParaRPr/>
          </a:p>
        </p:txBody>
      </p:sp>
      <p:pic>
        <p:nvPicPr>
          <p:cNvPr id="104" name="Google Shape;10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2450" y="1092199"/>
            <a:ext cx="5759450" cy="287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95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hu-HU"/>
              <a:t>Nagycsütörtök</a:t>
            </a:r>
            <a:endParaRPr/>
          </a:p>
        </p:txBody>
      </p:sp>
      <p:sp>
        <p:nvSpPr>
          <p:cNvPr id="110" name="Google Shape;110;p2"/>
          <p:cNvSpPr txBox="1">
            <a:spLocks noGrp="1"/>
          </p:cNvSpPr>
          <p:nvPr>
            <p:ph type="body" idx="1"/>
          </p:nvPr>
        </p:nvSpPr>
        <p:spPr>
          <a:xfrm>
            <a:off x="677672" y="1680882"/>
            <a:ext cx="8595360" cy="4613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hu-HU" sz="2000"/>
              <a:t>utolsó vacsora napja</a:t>
            </a:r>
            <a:endParaRPr/>
          </a:p>
          <a:p>
            <a:pPr marL="182880" lvl="0" indent="-18288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600"/>
              <a:buChar char="•"/>
            </a:pPr>
            <a:r>
              <a:rPr lang="hu-HU" sz="2000"/>
              <a:t>Jézus búcsút vett tanítványaitól, felkészült az áldozatra</a:t>
            </a:r>
            <a:endParaRPr/>
          </a:p>
          <a:p>
            <a:pPr marL="182880" lvl="0" indent="-18288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600"/>
              <a:buChar char="•"/>
            </a:pPr>
            <a:r>
              <a:rPr lang="hu-HU" sz="2000"/>
              <a:t>esti lakoma az Egyiptomból való szabadulás emlékére</a:t>
            </a:r>
            <a:endParaRPr/>
          </a:p>
          <a:p>
            <a:pPr marL="182880" lvl="0" indent="-18288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600"/>
              <a:buChar char="•"/>
            </a:pPr>
            <a:r>
              <a:rPr lang="hu-HU" sz="2000"/>
              <a:t>szeretet és alázat jeléül megmosta tanítványainak lábát</a:t>
            </a:r>
            <a:endParaRPr/>
          </a:p>
          <a:p>
            <a:pPr marL="182880" lvl="0" indent="-18288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600"/>
              <a:buChar char="•"/>
            </a:pPr>
            <a:r>
              <a:rPr lang="hu-HU" sz="2000"/>
              <a:t>gyásznap</a:t>
            </a:r>
            <a:endParaRPr/>
          </a:p>
          <a:p>
            <a:pPr marL="457200" lvl="1" indent="-1828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●"/>
            </a:pPr>
            <a:r>
              <a:rPr lang="hu-HU" sz="1800"/>
              <a:t>csütörtök estétől szombat estig nincs harangozás</a:t>
            </a:r>
            <a:endParaRPr/>
          </a:p>
          <a:p>
            <a:pPr marL="45720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hu-HU" sz="1800"/>
              <a:t>„A harangok Rómába mennek.”</a:t>
            </a:r>
            <a:endParaRPr/>
          </a:p>
          <a:p>
            <a:pPr marL="182880" lvl="0" indent="-182880" algn="l" rtl="0">
              <a:lnSpc>
                <a:spcPct val="95000"/>
              </a:lnSpc>
              <a:spcBef>
                <a:spcPts val="1700"/>
              </a:spcBef>
              <a:spcAft>
                <a:spcPts val="0"/>
              </a:spcAft>
              <a:buSzPts val="1600"/>
              <a:buChar char="•"/>
            </a:pPr>
            <a:r>
              <a:rPr lang="hu-HU" sz="2000"/>
              <a:t>Eucharisztia megalapítása</a:t>
            </a:r>
            <a:endParaRPr/>
          </a:p>
          <a:p>
            <a:pPr marL="182880" lvl="0" indent="-18288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600"/>
              <a:buChar char="•"/>
            </a:pPr>
            <a:r>
              <a:rPr lang="hu-HU" sz="2000"/>
              <a:t>legkorábbi lehetséges dátuma: március 19.</a:t>
            </a:r>
            <a:endParaRPr sz="2000"/>
          </a:p>
          <a:p>
            <a:pPr marL="182880" lvl="0" indent="-18288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600"/>
              <a:buChar char="•"/>
            </a:pPr>
            <a:r>
              <a:rPr lang="hu-HU" sz="2000"/>
              <a:t>legkésőbbi lehetséges dátuma: április 22.</a:t>
            </a:r>
            <a:endParaRPr sz="2000"/>
          </a:p>
          <a:p>
            <a:pPr marL="182880" lvl="0" indent="-9144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111" name="Google Shape;11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9800" y="4018291"/>
            <a:ext cx="3429000" cy="2276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4">
            <a:alphaModFix/>
          </a:blip>
          <a:srcRect r="37457"/>
          <a:stretch/>
        </p:blipFill>
        <p:spPr>
          <a:xfrm>
            <a:off x="8193868" y="1026322"/>
            <a:ext cx="2524932" cy="2881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>
            <a:spLocks noGrp="1"/>
          </p:cNvSpPr>
          <p:nvPr>
            <p:ph type="title"/>
          </p:nvPr>
        </p:nvSpPr>
        <p:spPr>
          <a:xfrm>
            <a:off x="830072" y="-88900"/>
            <a:ext cx="9692640" cy="1161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hu-HU"/>
              <a:t>Katolikus liturgia</a:t>
            </a:r>
            <a:endParaRPr/>
          </a:p>
        </p:txBody>
      </p:sp>
      <p:sp>
        <p:nvSpPr>
          <p:cNvPr id="118" name="Google Shape;118;p3"/>
          <p:cNvSpPr txBox="1">
            <a:spLocks noGrp="1"/>
          </p:cNvSpPr>
          <p:nvPr>
            <p:ph type="body" idx="1"/>
          </p:nvPr>
        </p:nvSpPr>
        <p:spPr>
          <a:xfrm>
            <a:off x="310029" y="1116106"/>
            <a:ext cx="7703670" cy="5862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hu-HU" sz="2000" b="1"/>
              <a:t>Krizmamise</a:t>
            </a:r>
            <a:endParaRPr/>
          </a:p>
          <a:p>
            <a:pPr marL="182880" lvl="0" indent="-18288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40"/>
              <a:buChar char="•"/>
            </a:pPr>
            <a:r>
              <a:rPr lang="hu-HU"/>
              <a:t>A római katolikus egyházban ezen a napon a püspök az egyházmegye papjaival közösen mutat be szentmisét. Olajszentelés szertartása, a püspök 12 áldozópap és 7 szerpap közreműködésével megszentel három szent olajat, a krizmát, a katekumenek olaját és a betegek olaját. Ezeket aztán az év során egyes szentségek kiszolgáltatásakor vagy különleges szertartások alkalmával használják.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</a:pPr>
            <a:r>
              <a:rPr lang="hu-HU" sz="2000" b="1"/>
              <a:t>Esti mise – az utolsó vacsora emlékmiséje</a:t>
            </a:r>
            <a:endParaRPr/>
          </a:p>
          <a:p>
            <a:pPr marL="182880" lvl="0" indent="-18288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40"/>
              <a:buChar char="•"/>
            </a:pPr>
            <a:r>
              <a:rPr lang="hu-HU"/>
              <a:t>Hagyomány, hogy az utolsó vacsorán történtekre emlékezve a pap megmossa több hívő lábát. </a:t>
            </a:r>
            <a:endParaRPr/>
          </a:p>
          <a:p>
            <a:pPr marL="182880" lvl="0" indent="-18288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40"/>
              <a:buChar char="•"/>
            </a:pPr>
            <a:r>
              <a:rPr lang="hu-HU"/>
              <a:t>A misében számos elem a gyászra, a Jézus halálával kialakuló csöndre, ürességre utal. Ugyan a misében felhangzó „glória” után a harangok megszólalnak, de azután a gyász jeleként el is némulnak, akárcsak a szertartás során alkalmazott orgonák és csengők. Helyettük egészen a nagyszombati szertartásban felhangzó glóriáig fakereplőket alkalmaznak.</a:t>
            </a:r>
            <a:endParaRPr/>
          </a:p>
        </p:txBody>
      </p:sp>
      <p:pic>
        <p:nvPicPr>
          <p:cNvPr id="119" name="Google Shape;11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1116106"/>
            <a:ext cx="2988000" cy="1984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3"/>
          <p:cNvPicPr preferRelativeResize="0"/>
          <p:nvPr/>
        </p:nvPicPr>
        <p:blipFill rotWithShape="1">
          <a:blip r:embed="rId4">
            <a:alphaModFix/>
          </a:blip>
          <a:srcRect l="17749" r="8658"/>
          <a:stretch/>
        </p:blipFill>
        <p:spPr>
          <a:xfrm>
            <a:off x="8007350" y="3686286"/>
            <a:ext cx="2988000" cy="2706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>
            <a:spLocks noGrp="1"/>
          </p:cNvSpPr>
          <p:nvPr>
            <p:ph type="body" idx="1"/>
          </p:nvPr>
        </p:nvSpPr>
        <p:spPr>
          <a:xfrm>
            <a:off x="228600" y="629771"/>
            <a:ext cx="7366187" cy="546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hu-HU" b="1"/>
              <a:t>Sötét zsolozsma</a:t>
            </a:r>
            <a:endParaRPr/>
          </a:p>
          <a:p>
            <a:pPr marL="182880" lvl="0" indent="-182880" algn="l" rtl="0">
              <a:lnSpc>
                <a:spcPct val="150000"/>
              </a:lnSpc>
              <a:spcBef>
                <a:spcPts val="2600"/>
              </a:spcBef>
              <a:spcAft>
                <a:spcPts val="0"/>
              </a:spcAft>
              <a:buSzPts val="1440"/>
              <a:buChar char="•"/>
            </a:pPr>
            <a:r>
              <a:rPr lang="hu-HU"/>
              <a:t>A nap szertartásához, tartozik a „sötét zsolozsma” elimádkozása is, amire a késő esti órákban kerül sor. A zsolozsma keretében az oltárra helyezett gyertyatartóban minden gyertyát meggyújtanak, majd minden zsoltárvers elimádkozása után eloltanak egyet-egyet, a középsőt kivéve, ami az egyetlen világító gyertya marad a templomban. A gyertyák kioltása azt jelképezi, ahogy a szenvedő Krisztust magára hagyják tanítványai. </a:t>
            </a:r>
            <a:br>
              <a:rPr lang="hu-HU"/>
            </a:br>
            <a:r>
              <a:rPr lang="hu-HU"/>
              <a:t>Az égve maradó gyertya Jézus jelképe. </a:t>
            </a:r>
            <a:endParaRPr/>
          </a:p>
          <a:p>
            <a:pPr marL="182880" lvl="0" indent="-18288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40"/>
              <a:buChar char="•"/>
            </a:pPr>
            <a:r>
              <a:rPr lang="hu-HU"/>
              <a:t>A sötét zsolozsmát püspöki székesegyházakban nagypénteken és nagyszombaton is elvégzik.</a:t>
            </a:r>
            <a:endParaRPr/>
          </a:p>
        </p:txBody>
      </p:sp>
      <p:pic>
        <p:nvPicPr>
          <p:cNvPr id="126" name="Google Shape;12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4787" y="1195295"/>
            <a:ext cx="3124200" cy="208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70962" y="3843619"/>
            <a:ext cx="3371850" cy="22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>
            <a:spLocks noGrp="1"/>
          </p:cNvSpPr>
          <p:nvPr>
            <p:ph type="subTitle" idx="1"/>
          </p:nvPr>
        </p:nvSpPr>
        <p:spPr>
          <a:xfrm>
            <a:off x="1261871" y="4800600"/>
            <a:ext cx="10611881" cy="16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hu-HU" i="1"/>
              <a:t>Források: </a:t>
            </a:r>
            <a:endParaRPr i="1"/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None/>
            </a:pPr>
            <a:r>
              <a:rPr lang="hu-HU" sz="1800" i="1"/>
              <a:t>	Wikipédia: </a:t>
            </a:r>
            <a:r>
              <a:rPr lang="hu-HU" sz="1800" i="1" u="sng">
                <a:solidFill>
                  <a:schemeClr val="hlink"/>
                </a:solidFill>
                <a:hlinkClick r:id="rId3"/>
              </a:rPr>
              <a:t>https://hu.wikipedia.org/wiki/Nagycs%C3%BCt%C3%B6rt%C3%B6k</a:t>
            </a:r>
            <a:endParaRPr sz="1800" i="1"/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None/>
            </a:pPr>
            <a:r>
              <a:rPr lang="hu-HU" sz="1800" i="1"/>
              <a:t>       Google képek</a:t>
            </a:r>
            <a:endParaRPr sz="1800" i="1"/>
          </a:p>
        </p:txBody>
      </p:sp>
      <p:pic>
        <p:nvPicPr>
          <p:cNvPr id="133" name="Google Shape;13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61871" y="953068"/>
            <a:ext cx="4851400" cy="3444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126</Words>
  <Application>Microsoft Office PowerPoint</Application>
  <PresentationFormat>Szélesvásznú</PresentationFormat>
  <Paragraphs>25</Paragraphs>
  <Slides>5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2</vt:i4>
      </vt:variant>
      <vt:variant>
        <vt:lpstr>Diacímek</vt:lpstr>
      </vt:variant>
      <vt:variant>
        <vt:i4>5</vt:i4>
      </vt:variant>
    </vt:vector>
  </HeadingPairs>
  <TitlesOfParts>
    <vt:vector size="10" baseType="lpstr">
      <vt:lpstr>Arial</vt:lpstr>
      <vt:lpstr>Century Schoolbook</vt:lpstr>
      <vt:lpstr>Noto Sans Symbols</vt:lpstr>
      <vt:lpstr>View</vt:lpstr>
      <vt:lpstr>View</vt:lpstr>
      <vt:lpstr>Nagycsütörtök</vt:lpstr>
      <vt:lpstr>Nagycsütörtök</vt:lpstr>
      <vt:lpstr>Katolikus liturgia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Nagycsütörtök</dc:title>
  <dc:creator>Windows-felhasználó</dc:creator>
  <cp:lastModifiedBy>Tanar</cp:lastModifiedBy>
  <cp:revision>1</cp:revision>
  <dcterms:created xsi:type="dcterms:W3CDTF">2021-03-20T17:14:36Z</dcterms:created>
  <dcterms:modified xsi:type="dcterms:W3CDTF">2021-04-18T19:34:33Z</dcterms:modified>
</cp:coreProperties>
</file>