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57" d="100"/>
          <a:sy n="157" d="100"/>
        </p:scale>
        <p:origin x="-294" y="2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40554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c91d980ee7_4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c91d980ee7_4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c91d980ee7_4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c91d980ee7_4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c91d980ee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c91d980ee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91d980ee7_4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c91d980ee7_4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91d980ee7_4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91d980ee7_4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c91d980ee7_4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c91d980ee7_4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c91d980ee7_4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c91d980ee7_4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c91d980ee7_4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c91d980ee7_4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c91d980ee7_4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c91d980ee7_4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c91d980ee7_4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c91d980ee7_4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FDECDB"/>
            </a:gs>
            <a:gs pos="100000">
              <a:srgbClr val="F0A963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Húsvéti népszokások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 descr="Közösség: Húsvét jelképei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4075" y="2834125"/>
            <a:ext cx="2995850" cy="209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5025" y="1736950"/>
            <a:ext cx="3431126" cy="220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250" y="161550"/>
            <a:ext cx="3043912" cy="220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 txBox="1"/>
          <p:nvPr/>
        </p:nvSpPr>
        <p:spPr>
          <a:xfrm>
            <a:off x="-1" y="2127400"/>
            <a:ext cx="4099661" cy="2131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500" dirty="0"/>
              <a:t>Patak mellett mentem, azt súgta egy harcsa:</a:t>
            </a:r>
            <a:endParaRPr sz="15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500" dirty="0"/>
              <a:t>Van e háznál kislány, hogy az Isten tartsa.</a:t>
            </a:r>
            <a:endParaRPr sz="15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500" dirty="0"/>
              <a:t>Meglocsolnám rózsavízzel, hogyha </a:t>
            </a:r>
            <a:r>
              <a:rPr lang="hu" sz="1500" dirty="0" smtClean="0"/>
              <a:t>előjönne</a:t>
            </a:r>
            <a:r>
              <a:rPr lang="hu" sz="1500" dirty="0"/>
              <a:t>,</a:t>
            </a:r>
            <a:endParaRPr sz="15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" sz="1500" dirty="0"/>
              <a:t>Akkor az a kicsi lány jaj de nagyot </a:t>
            </a:r>
            <a:r>
              <a:rPr lang="hu" sz="1500" dirty="0" smtClean="0"/>
              <a:t>nőne</a:t>
            </a:r>
            <a:r>
              <a:rPr lang="hu" sz="1500" dirty="0"/>
              <a:t>! </a:t>
            </a:r>
            <a:endParaRPr sz="15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/>
          </a:p>
        </p:txBody>
      </p:sp>
      <p:sp>
        <p:nvSpPr>
          <p:cNvPr id="130" name="Google Shape;130;p22"/>
          <p:cNvSpPr txBox="1"/>
          <p:nvPr/>
        </p:nvSpPr>
        <p:spPr>
          <a:xfrm>
            <a:off x="4322150" y="172013"/>
            <a:ext cx="5016900" cy="21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" sz="1500"/>
              <a:t>Szőke lányok, barna lányok, piros rózsa, tulipánok!</a:t>
            </a:r>
            <a:endParaRPr sz="150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500"/>
              <a:t>De szeretném, hogyha mindig ilyen frissen virulnátok!</a:t>
            </a:r>
            <a:endParaRPr sz="150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500"/>
              <a:t>Hadd legyek én kertészetek, ki megöntöz benneteket,</a:t>
            </a:r>
            <a:endParaRPr sz="150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500"/>
              <a:t>Jó illatú rózsavízzel, húsvét napja eljöttével.</a:t>
            </a:r>
            <a:endParaRPr sz="15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2"/>
          <p:cNvSpPr txBox="1"/>
          <p:nvPr/>
        </p:nvSpPr>
        <p:spPr>
          <a:xfrm>
            <a:off x="4396387" y="3877850"/>
            <a:ext cx="4876413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500" dirty="0"/>
              <a:t>Kicsi a kertem, sok a virág,</a:t>
            </a:r>
            <a:endParaRPr sz="1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500" dirty="0"/>
              <a:t>sietnem </a:t>
            </a:r>
            <a:r>
              <a:rPr lang="hu" sz="1500" dirty="0" smtClean="0"/>
              <a:t>kell, </a:t>
            </a:r>
            <a:r>
              <a:rPr lang="hu" sz="1500" dirty="0"/>
              <a:t>várnak az ibolyák.</a:t>
            </a:r>
            <a:endParaRPr sz="1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500" dirty="0"/>
              <a:t>Meglocsolom szépen, nap süt az égen,</a:t>
            </a:r>
            <a:endParaRPr sz="1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500" dirty="0"/>
              <a:t>ragyogjanak nékem nárciszok, rózsák, violák a réten. </a:t>
            </a:r>
            <a:endParaRPr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Köszönjük a figyelmet! :)</a:t>
            </a:r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body" idx="1"/>
          </p:nvPr>
        </p:nvSpPr>
        <p:spPr>
          <a:xfrm>
            <a:off x="5890975" y="4137000"/>
            <a:ext cx="2941200" cy="43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hu" sz="1200"/>
              <a:t>Készítette: Berényi Dóra, Kriston László, Antal Marcell</a:t>
            </a:r>
            <a:endParaRPr sz="1200"/>
          </a:p>
        </p:txBody>
      </p:sp>
      <p:pic>
        <p:nvPicPr>
          <p:cNvPr id="138" name="Google Shape;138;p23" descr="Húsvéthétfő – Wikipéd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5950" y="1128750"/>
            <a:ext cx="2752650" cy="365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4725" y="1170125"/>
            <a:ext cx="3860733" cy="2814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Virágvasárnap</a:t>
            </a: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82450" y="1017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hu" dirty="0">
                <a:solidFill>
                  <a:srgbClr val="000000"/>
                </a:solidFill>
              </a:rPr>
              <a:t>A húsvét a keresztény egyház legfontosabb </a:t>
            </a:r>
            <a:r>
              <a:rPr lang="hu" dirty="0" smtClean="0">
                <a:solidFill>
                  <a:srgbClr val="000000"/>
                </a:solidFill>
              </a:rPr>
              <a:t>ünnepe, </a:t>
            </a:r>
            <a:r>
              <a:rPr lang="hu" dirty="0">
                <a:solidFill>
                  <a:srgbClr val="000000"/>
                </a:solidFill>
              </a:rPr>
              <a:t>amihez világszerte rengeteg hagyomány és szokás kötődik.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hu" dirty="0">
                <a:solidFill>
                  <a:srgbClr val="000000"/>
                </a:solidFill>
              </a:rPr>
              <a:t>Virágvasárnap: Jézus Jeruzsálembe vonulásának emlékünnepe 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hu" dirty="0">
                <a:solidFill>
                  <a:srgbClr val="000000"/>
                </a:solidFill>
              </a:rPr>
              <a:t>Virágvasárnapi szokások:</a:t>
            </a:r>
            <a:endParaRPr dirty="0">
              <a:solidFill>
                <a:srgbClr val="000000"/>
              </a:solidFill>
            </a:endParaRPr>
          </a:p>
          <a:p>
            <a:pPr marL="809625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hu" dirty="0">
                <a:solidFill>
                  <a:srgbClr val="000000"/>
                </a:solidFill>
              </a:rPr>
              <a:t>Barkaszentelés</a:t>
            </a:r>
            <a:endParaRPr dirty="0">
              <a:solidFill>
                <a:srgbClr val="000000"/>
              </a:solidFill>
            </a:endParaRPr>
          </a:p>
          <a:p>
            <a:pPr marL="809625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hu" dirty="0">
                <a:solidFill>
                  <a:srgbClr val="000000"/>
                </a:solidFill>
              </a:rPr>
              <a:t>Kiszehajtás, villőzés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63" name="Google Shape;63;p14" descr="Virágvasárnap - vers és ige :: Szadai Baptista Blo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571750"/>
            <a:ext cx="25527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289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Húsvétvasárnap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820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hu" dirty="0">
                <a:solidFill>
                  <a:srgbClr val="000000"/>
                </a:solidFill>
              </a:rPr>
              <a:t>Jézuskeresés: Az emberek végigjárják a faluban található </a:t>
            </a:r>
            <a:r>
              <a:rPr lang="hu" dirty="0" smtClean="0">
                <a:solidFill>
                  <a:srgbClr val="000000"/>
                </a:solidFill>
              </a:rPr>
              <a:t>kereszteket, </a:t>
            </a:r>
            <a:r>
              <a:rPr lang="hu" dirty="0">
                <a:solidFill>
                  <a:srgbClr val="000000"/>
                </a:solidFill>
              </a:rPr>
              <a:t>így tisztelegnek Jézus előtt.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hu" dirty="0">
                <a:solidFill>
                  <a:srgbClr val="000000"/>
                </a:solidFill>
              </a:rPr>
              <a:t>Zöldágjárás: A természet megújulását jelképező énekes játék.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hu" dirty="0">
                <a:solidFill>
                  <a:srgbClr val="000000"/>
                </a:solidFill>
              </a:rPr>
              <a:t>Kakaslövés: Délben gyülekeznek a falusiak és elbúcsúztatják a </a:t>
            </a:r>
            <a:r>
              <a:rPr lang="hu" dirty="0" smtClean="0">
                <a:solidFill>
                  <a:srgbClr val="000000"/>
                </a:solidFill>
              </a:rPr>
              <a:t>kakast.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70" name="Google Shape;70;p15" descr="Húsvétvasárnap! KRISZTUS halálból való FELTÁMADÁSA, AZ ÜNNEPEK ÜNNEPE! |  Lámpagyújtogató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9875" y="2571750"/>
            <a:ext cx="3084249" cy="23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Húsvéthétfő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hu" dirty="0">
                <a:solidFill>
                  <a:srgbClr val="000000"/>
                </a:solidFill>
              </a:rPr>
              <a:t>Locsolkodás: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hu" dirty="0">
                <a:solidFill>
                  <a:srgbClr val="000000"/>
                </a:solidFill>
              </a:rPr>
              <a:t>A legények útnak indulnak, és meglocsolják a környékbeli </a:t>
            </a:r>
            <a:r>
              <a:rPr lang="hu" dirty="0" smtClean="0">
                <a:solidFill>
                  <a:srgbClr val="000000"/>
                </a:solidFill>
              </a:rPr>
              <a:t>lányokat, </a:t>
            </a:r>
            <a:r>
              <a:rPr lang="hu" dirty="0">
                <a:solidFill>
                  <a:srgbClr val="000000"/>
                </a:solidFill>
              </a:rPr>
              <a:t>akik ezért cserébe festett tojásokat adnak.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hu" dirty="0">
                <a:solidFill>
                  <a:srgbClr val="000000"/>
                </a:solidFill>
              </a:rPr>
              <a:t>Régen ezt kútvízzel </a:t>
            </a:r>
            <a:r>
              <a:rPr lang="hu" dirty="0" smtClean="0">
                <a:solidFill>
                  <a:srgbClr val="000000"/>
                </a:solidFill>
              </a:rPr>
              <a:t>végezték, </a:t>
            </a:r>
            <a:r>
              <a:rPr lang="hu" dirty="0">
                <a:solidFill>
                  <a:srgbClr val="000000"/>
                </a:solidFill>
              </a:rPr>
              <a:t>de manapság kölnivel </a:t>
            </a:r>
            <a:r>
              <a:rPr lang="hu" dirty="0" smtClean="0">
                <a:solidFill>
                  <a:srgbClr val="000000"/>
                </a:solidFill>
              </a:rPr>
              <a:t>locsolnak, </a:t>
            </a:r>
            <a:r>
              <a:rPr lang="hu" dirty="0">
                <a:solidFill>
                  <a:srgbClr val="000000"/>
                </a:solidFill>
              </a:rPr>
              <a:t>ami sokkal humánusabb a lányokra nézve. 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77" name="Google Shape;77;p16" descr="Húsvéthétfő – Wikipéd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5025" y="2878875"/>
            <a:ext cx="2405200" cy="161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Ételszentelés</a:t>
            </a: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hu" dirty="0">
                <a:solidFill>
                  <a:srgbClr val="000000"/>
                </a:solidFill>
              </a:rPr>
              <a:t>A </a:t>
            </a:r>
            <a:r>
              <a:rPr lang="hu" dirty="0" smtClean="0">
                <a:solidFill>
                  <a:srgbClr val="000000"/>
                </a:solidFill>
              </a:rPr>
              <a:t>húsvétvasárnap </a:t>
            </a:r>
            <a:r>
              <a:rPr lang="hu" dirty="0">
                <a:solidFill>
                  <a:srgbClr val="000000"/>
                </a:solidFill>
              </a:rPr>
              <a:t>legjelentősebb eseménye az ételszentelés.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hu" dirty="0">
                <a:solidFill>
                  <a:srgbClr val="000000"/>
                </a:solidFill>
              </a:rPr>
              <a:t>A szentelésre szánt </a:t>
            </a:r>
            <a:r>
              <a:rPr lang="hu" dirty="0" smtClean="0">
                <a:solidFill>
                  <a:srgbClr val="000000"/>
                </a:solidFill>
              </a:rPr>
              <a:t>ételeket </a:t>
            </a:r>
            <a:r>
              <a:rPr lang="hu" dirty="0">
                <a:solidFill>
                  <a:srgbClr val="000000"/>
                </a:solidFill>
              </a:rPr>
              <a:t>díszes kosárba </a:t>
            </a:r>
            <a:r>
              <a:rPr lang="hu" dirty="0" smtClean="0">
                <a:solidFill>
                  <a:srgbClr val="000000"/>
                </a:solidFill>
              </a:rPr>
              <a:t>teszik, </a:t>
            </a:r>
            <a:r>
              <a:rPr lang="hu" dirty="0">
                <a:solidFill>
                  <a:srgbClr val="000000"/>
                </a:solidFill>
              </a:rPr>
              <a:t>és erre az alkalomra készített terítővel takarják le.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hu" dirty="0">
                <a:solidFill>
                  <a:srgbClr val="000000"/>
                </a:solidFill>
              </a:rPr>
              <a:t>A szentelés után a hívek otthon feltálalják az ételt, melynek különös jelentősége van: megvédi a híveket a böjt utáni mértéktelenségtől.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84" name="Google Shape;84;p17" descr="Ételszentelés Krisztus nevébe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8450" y="2915875"/>
            <a:ext cx="3042901" cy="201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Húsvéti ételek</a:t>
            </a: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hu" dirty="0">
                <a:solidFill>
                  <a:schemeClr val="dk1"/>
                </a:solidFill>
              </a:rPr>
              <a:t>Sonka nélkül nincs húsvét! A sonka olyannyira a húsvét részévé vált, hogy sok helyen papokkal szenteltetik fel a misét követően.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hu" dirty="0">
                <a:solidFill>
                  <a:schemeClr val="dk1"/>
                </a:solidFill>
              </a:rPr>
              <a:t>A sonkát tojással, tormával és fonott </a:t>
            </a:r>
            <a:r>
              <a:rPr lang="hu" dirty="0" smtClean="0">
                <a:solidFill>
                  <a:schemeClr val="dk1"/>
                </a:solidFill>
              </a:rPr>
              <a:t>kenyérrel vagy kaláccsal </a:t>
            </a:r>
            <a:r>
              <a:rPr lang="hu" dirty="0">
                <a:solidFill>
                  <a:schemeClr val="dk1"/>
                </a:solidFill>
              </a:rPr>
              <a:t>együtt szokták tálalni.</a:t>
            </a:r>
            <a:endParaRPr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pic>
        <p:nvPicPr>
          <p:cNvPr id="91" name="Google Shape;91;p18" descr="Magyar húsvéti receptek - Mi kerül az asztalra húsvét idején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2875" y="2571750"/>
            <a:ext cx="3623526" cy="199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Húsvéti jelképek</a:t>
            </a: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hu" dirty="0">
                <a:solidFill>
                  <a:srgbClr val="000000"/>
                </a:solidFill>
              </a:rPr>
              <a:t>Tojás - A tojás az élet </a:t>
            </a:r>
            <a:r>
              <a:rPr lang="hu" dirty="0" smtClean="0">
                <a:solidFill>
                  <a:srgbClr val="000000"/>
                </a:solidFill>
              </a:rPr>
              <a:t>újjászületésének </a:t>
            </a:r>
            <a:r>
              <a:rPr lang="hu" dirty="0">
                <a:solidFill>
                  <a:srgbClr val="000000"/>
                </a:solidFill>
              </a:rPr>
              <a:t>legősibb jelképe.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hu" dirty="0">
                <a:solidFill>
                  <a:srgbClr val="000000"/>
                </a:solidFill>
              </a:rPr>
              <a:t>Bárány - A legelterjedtebb húsvéti jelkép.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hu" dirty="0">
                <a:solidFill>
                  <a:srgbClr val="000000"/>
                </a:solidFill>
              </a:rPr>
              <a:t>Nyúl - A nyúl jelképe Németországból ered, nálunk csak a XIX. század folyamán honosodott meg.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hu" dirty="0">
                <a:solidFill>
                  <a:srgbClr val="000000"/>
                </a:solidFill>
              </a:rPr>
              <a:t>Barka - Jézus Jeruzsálembe való bevonulásra emlékeztet.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98" name="Google Shape;98;p19" descr="Húsvéti jelképek és szimbólumok | Hevesi Hírportál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2625" y="2816275"/>
            <a:ext cx="1834928" cy="137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 descr="Húsvéti jelképek és szimbólumok | Hevesi Hírportál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816275"/>
            <a:ext cx="2020875" cy="137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 descr="Húsvéti jelképek és hagyományok eredete hazánkban és a világban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27600" y="2835325"/>
            <a:ext cx="2020875" cy="1352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 descr="Húsvéti jelképek :: Husveti-unnep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28525" y="2832613"/>
            <a:ext cx="2020875" cy="134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u" sz="2220"/>
              <a:t>Húsvéti locsolóversek</a:t>
            </a:r>
            <a:endParaRPr sz="2220"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600">
                <a:solidFill>
                  <a:srgbClr val="000000"/>
                </a:solidFill>
              </a:rPr>
              <a:t>A húsvéti locsolkodás szinte egyidős az emberiséggel, mai napig is őrizzük ezt a hagyományt. E szokásnak velejárója a húsvéti locsolóversek elmondása.</a:t>
            </a: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u" sz="1600">
                <a:solidFill>
                  <a:srgbClr val="000000"/>
                </a:solidFill>
              </a:rPr>
              <a:t>Kerek erdőn jártam</a:t>
            </a: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600">
                <a:solidFill>
                  <a:srgbClr val="000000"/>
                </a:solidFill>
              </a:rPr>
              <a:t>Kék ibolyát láttam.</a:t>
            </a: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600">
                <a:solidFill>
                  <a:srgbClr val="000000"/>
                </a:solidFill>
              </a:rPr>
              <a:t>El akart hervadni</a:t>
            </a: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hu" sz="1600">
                <a:solidFill>
                  <a:srgbClr val="000000"/>
                </a:solidFill>
              </a:rPr>
              <a:t>Meg szabad-e locsolni? </a:t>
            </a:r>
            <a:endParaRPr sz="1600">
              <a:solidFill>
                <a:srgbClr val="000000"/>
              </a:solidFill>
            </a:endParaRPr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2650" y="1891377"/>
            <a:ext cx="2005450" cy="267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0"/>
          <p:cNvSpPr txBox="1"/>
          <p:nvPr/>
        </p:nvSpPr>
        <p:spPr>
          <a:xfrm>
            <a:off x="6193200" y="4568875"/>
            <a:ext cx="2517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Húsvéti locsolkodás (1889)</a:t>
            </a:r>
            <a:endParaRPr/>
          </a:p>
        </p:txBody>
      </p:sp>
      <p:sp>
        <p:nvSpPr>
          <p:cNvPr id="110" name="Google Shape;110;p20"/>
          <p:cNvSpPr txBox="1"/>
          <p:nvPr/>
        </p:nvSpPr>
        <p:spPr>
          <a:xfrm>
            <a:off x="1899375" y="1891375"/>
            <a:ext cx="31776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600"/>
              <a:t>Azt hallottam, hogy e háznál,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600"/>
              <a:t>van egy elhervadt virágszál.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600"/>
              <a:t>Rózsavízzel megöntözöm,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600"/>
              <a:t>úgy feléled, csupa öröm. </a:t>
            </a:r>
            <a:endParaRPr sz="1600"/>
          </a:p>
        </p:txBody>
      </p:sp>
      <p:sp>
        <p:nvSpPr>
          <p:cNvPr id="111" name="Google Shape;111;p20"/>
          <p:cNvSpPr txBox="1"/>
          <p:nvPr/>
        </p:nvSpPr>
        <p:spPr>
          <a:xfrm>
            <a:off x="3460400" y="3245275"/>
            <a:ext cx="25449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500"/>
              <a:t>Ákom-bákom, berkenye;</a:t>
            </a:r>
            <a:endParaRPr sz="15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500"/>
              <a:t>Szagos húsvét reggele.</a:t>
            </a:r>
            <a:endParaRPr sz="15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500"/>
              <a:t>Leöntjük a virágot,</a:t>
            </a:r>
            <a:endParaRPr sz="15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500"/>
              <a:t>Visszük már a kalácsot.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600">
                <a:solidFill>
                  <a:srgbClr val="000000"/>
                </a:solidFill>
              </a:rPr>
              <a:t>E szép házba nyitottam,</a:t>
            </a: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600">
                <a:solidFill>
                  <a:srgbClr val="000000"/>
                </a:solidFill>
              </a:rPr>
              <a:t>Nefelejcset találtam,</a:t>
            </a: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600">
                <a:solidFill>
                  <a:srgbClr val="000000"/>
                </a:solidFill>
              </a:rPr>
              <a:t>Nem hagyhatom hervadni,</a:t>
            </a: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hu" sz="1600">
                <a:solidFill>
                  <a:srgbClr val="000000"/>
                </a:solidFill>
              </a:rPr>
              <a:t>Meg szabad-e locsolni?</a:t>
            </a:r>
            <a:r>
              <a:rPr lang="hu" sz="1400">
                <a:solidFill>
                  <a:srgbClr val="000000"/>
                </a:solidFill>
              </a:rPr>
              <a:t> </a:t>
            </a:r>
            <a:endParaRPr sz="1400">
              <a:solidFill>
                <a:srgbClr val="000000"/>
              </a:solidFill>
            </a:endParaRPr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75" y="1876425"/>
            <a:ext cx="2245150" cy="318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7826" y="107720"/>
            <a:ext cx="3200225" cy="257175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1"/>
          <p:cNvSpPr txBox="1"/>
          <p:nvPr/>
        </p:nvSpPr>
        <p:spPr>
          <a:xfrm>
            <a:off x="80775" y="107725"/>
            <a:ext cx="3500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1"/>
          <p:cNvSpPr txBox="1"/>
          <p:nvPr/>
        </p:nvSpPr>
        <p:spPr>
          <a:xfrm>
            <a:off x="5332000" y="2679475"/>
            <a:ext cx="44433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600"/>
              <a:t>Láttam és találtam egy szép virágszálra,</a:t>
            </a:r>
            <a:endParaRPr sz="16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600"/>
              <a:t>Engedelmet kérek meglocsolására.</a:t>
            </a:r>
            <a:endParaRPr sz="16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121" name="Google Shape;121;p21"/>
          <p:cNvSpPr txBox="1"/>
          <p:nvPr/>
        </p:nvSpPr>
        <p:spPr>
          <a:xfrm>
            <a:off x="2854588" y="1176275"/>
            <a:ext cx="2477400" cy="20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600"/>
              <a:t>Nesze hát a rózsavíz,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600"/>
              <a:t>Gyöngyöm, gyöngyvirágom!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600"/>
              <a:t>Hol a tojás, piros tojás?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600"/>
              <a:t>Tarisznyámba várom!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600"/>
              <a:t>Szabad-e locsolni?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81477" y="3409950"/>
            <a:ext cx="3008275" cy="17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490</Words>
  <Application>Microsoft Office PowerPoint</Application>
  <PresentationFormat>Diavetítés a képernyőre (16:9 oldalarány)</PresentationFormat>
  <Paragraphs>71</Paragraphs>
  <Slides>11</Slides>
  <Notes>11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2" baseType="lpstr">
      <vt:lpstr>Simple Light</vt:lpstr>
      <vt:lpstr>Húsvéti népszokások</vt:lpstr>
      <vt:lpstr>Virágvasárnap</vt:lpstr>
      <vt:lpstr>Húsvétvasárnap</vt:lpstr>
      <vt:lpstr>Húsvéthétfő </vt:lpstr>
      <vt:lpstr>Ételszentelés</vt:lpstr>
      <vt:lpstr>Húsvéti ételek</vt:lpstr>
      <vt:lpstr>Húsvéti jelképek</vt:lpstr>
      <vt:lpstr>Húsvéti locsolóversek</vt:lpstr>
      <vt:lpstr>PowerPoint bemutató</vt:lpstr>
      <vt:lpstr>PowerPoint bemutató</vt:lpstr>
      <vt:lpstr>Köszönjük a figyelmet! :)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Húsvéti népszokások</dc:title>
  <dc:creator>Erika</dc:creator>
  <cp:lastModifiedBy>Erika</cp:lastModifiedBy>
  <cp:revision>10</cp:revision>
  <dcterms:modified xsi:type="dcterms:W3CDTF">2021-04-10T07:38:30Z</dcterms:modified>
</cp:coreProperties>
</file>