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9088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ba48394c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ba48394c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ba48394c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ba48394c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cba48394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cba48394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ba48394c6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ba48394c6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ba48394c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ba48394c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ba48394c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ba48394c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ba48394c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ba48394c6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ba48394c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ba48394c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ba48394c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ba48394c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ba48394c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ba48394c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03300" y="565700"/>
            <a:ext cx="4937400" cy="831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2300" b="1"/>
              <a:t>Húsvét</a:t>
            </a:r>
            <a:endParaRPr sz="23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/>
              <a:t>a legnagyobb keresztény ünnep</a:t>
            </a:r>
            <a:endParaRPr sz="19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1079775" y="131275"/>
            <a:ext cx="4698300" cy="477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>
                <a:solidFill>
                  <a:schemeClr val="dk1"/>
                </a:solidFill>
              </a:rPr>
              <a:t>A római katolikus egyház szertartásai</a:t>
            </a:r>
            <a:endParaRPr sz="1900" b="1"/>
          </a:p>
        </p:txBody>
      </p:sp>
      <p:sp>
        <p:nvSpPr>
          <p:cNvPr id="113" name="Google Shape;113;p22"/>
          <p:cNvSpPr txBox="1"/>
          <p:nvPr/>
        </p:nvSpPr>
        <p:spPr>
          <a:xfrm>
            <a:off x="3881350" y="984925"/>
            <a:ext cx="4837200" cy="1554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·</a:t>
            </a:r>
            <a:r>
              <a:rPr lang="h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hu" b="1" dirty="0">
                <a:solidFill>
                  <a:schemeClr val="dk1"/>
                </a:solidFill>
              </a:rPr>
              <a:t>Húsvéthétfő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	- Ez a nap a keresztény egyházban nem kap </a:t>
            </a:r>
            <a:r>
              <a:rPr lang="hu" dirty="0" smtClean="0">
                <a:solidFill>
                  <a:schemeClr val="dk1"/>
                </a:solidFill>
              </a:rPr>
              <a:t>	nagy szerepet.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	- Magyarországon munkaszüneti </a:t>
            </a:r>
            <a:r>
              <a:rPr lang="hu" dirty="0" smtClean="0">
                <a:solidFill>
                  <a:schemeClr val="dk1"/>
                </a:solidFill>
              </a:rPr>
              <a:t>nap.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	- Népszokások </a:t>
            </a:r>
            <a:r>
              <a:rPr lang="hu" dirty="0" smtClean="0">
                <a:solidFill>
                  <a:schemeClr val="dk1"/>
                </a:solidFill>
              </a:rPr>
              <a:t>napja.</a:t>
            </a:r>
            <a:endParaRPr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875" y="2173350"/>
            <a:ext cx="3451231" cy="229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2260950" y="269950"/>
            <a:ext cx="58638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3500" b="1">
                <a:solidFill>
                  <a:srgbClr val="FFFFFF"/>
                </a:solidFill>
              </a:rPr>
              <a:t>Köszönjük a figyelmet</a:t>
            </a:r>
            <a:r>
              <a:rPr lang="hu" sz="3200" b="1">
                <a:solidFill>
                  <a:srgbClr val="FFFFFF"/>
                </a:solidFill>
              </a:rPr>
              <a:t>!</a:t>
            </a:r>
            <a:endParaRPr sz="3200" b="1">
              <a:solidFill>
                <a:srgbClr val="FFFFFF"/>
              </a:solidFill>
            </a:endParaRPr>
          </a:p>
        </p:txBody>
      </p:sp>
      <p:sp>
        <p:nvSpPr>
          <p:cNvPr id="120" name="Google Shape;120;p23"/>
          <p:cNvSpPr txBox="1"/>
          <p:nvPr/>
        </p:nvSpPr>
        <p:spPr>
          <a:xfrm>
            <a:off x="4869850" y="1648825"/>
            <a:ext cx="27933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 b="1">
                <a:solidFill>
                  <a:srgbClr val="FFFFFF"/>
                </a:solidFill>
              </a:rPr>
              <a:t>Készítette: </a:t>
            </a:r>
            <a:endParaRPr sz="1700" b="1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 b="1">
                <a:solidFill>
                  <a:srgbClr val="FFFFFF"/>
                </a:solidFill>
              </a:rPr>
              <a:t>Mikó Rebeka                   Kovács Noémi</a:t>
            </a:r>
            <a:endParaRPr sz="1700" b="1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700" b="1">
                <a:solidFill>
                  <a:srgbClr val="FFFFFF"/>
                </a:solidFill>
              </a:rPr>
              <a:t>Boldizsár Kitti</a:t>
            </a:r>
            <a:endParaRPr sz="1700" b="1">
              <a:solidFill>
                <a:srgbClr val="FFFFFF"/>
              </a:solidFill>
            </a:endParaRPr>
          </a:p>
        </p:txBody>
      </p:sp>
      <p:sp>
        <p:nvSpPr>
          <p:cNvPr id="121" name="Google Shape;121;p23"/>
          <p:cNvSpPr txBox="1"/>
          <p:nvPr/>
        </p:nvSpPr>
        <p:spPr>
          <a:xfrm>
            <a:off x="1291325" y="1648825"/>
            <a:ext cx="76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055675" y="161025"/>
            <a:ext cx="3635400" cy="477000"/>
          </a:xfrm>
          <a:prstGeom prst="rect">
            <a:avLst/>
          </a:prstGeom>
          <a:gradFill>
            <a:gsLst>
              <a:gs pos="0">
                <a:srgbClr val="FFFFFF">
                  <a:alpha val="91720"/>
                </a:srgbClr>
              </a:gs>
              <a:gs pos="100000">
                <a:srgbClr val="3F2A15">
                  <a:alpha val="91764"/>
                  <a:alpha val="9172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 dirty="0"/>
              <a:t>A </a:t>
            </a:r>
            <a:r>
              <a:rPr lang="hu" sz="1900" b="1" dirty="0" smtClean="0"/>
              <a:t>név </a:t>
            </a:r>
            <a:r>
              <a:rPr lang="hu" sz="1900" b="1" dirty="0"/>
              <a:t>eredete</a:t>
            </a:r>
            <a:endParaRPr sz="1900" b="1" dirty="0"/>
          </a:p>
        </p:txBody>
      </p:sp>
      <p:sp>
        <p:nvSpPr>
          <p:cNvPr id="60" name="Google Shape;60;p14"/>
          <p:cNvSpPr txBox="1"/>
          <p:nvPr/>
        </p:nvSpPr>
        <p:spPr>
          <a:xfrm>
            <a:off x="2962575" y="770550"/>
            <a:ext cx="5839500" cy="4174959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Jézus 40 napig böjtölt a pusztában. A </a:t>
            </a:r>
            <a:r>
              <a:rPr lang="hu" dirty="0" smtClean="0">
                <a:solidFill>
                  <a:schemeClr val="dk1"/>
                </a:solidFill>
              </a:rPr>
              <a:t>nagyböjti </a:t>
            </a:r>
            <a:r>
              <a:rPr lang="hu" dirty="0">
                <a:solidFill>
                  <a:schemeClr val="dk1"/>
                </a:solidFill>
              </a:rPr>
              <a:t>időszakban nem eszünk húst, ennek lényege a vezeklés, Krisztus szenvedésére való emlékezés. A böjt húsvétkor zárul, </a:t>
            </a:r>
            <a:r>
              <a:rPr lang="hu" dirty="0" smtClean="0">
                <a:solidFill>
                  <a:schemeClr val="dk1"/>
                </a:solidFill>
              </a:rPr>
              <a:t>ekkor </a:t>
            </a:r>
            <a:r>
              <a:rPr lang="hu" dirty="0">
                <a:solidFill>
                  <a:schemeClr val="dk1"/>
                </a:solidFill>
              </a:rPr>
              <a:t>újra ehetünk húst.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 smtClean="0">
                <a:solidFill>
                  <a:schemeClr val="dk1"/>
                </a:solidFill>
              </a:rPr>
              <a:t>A húsvét </a:t>
            </a:r>
            <a:r>
              <a:rPr lang="hu" dirty="0">
                <a:solidFill>
                  <a:schemeClr val="dk1"/>
                </a:solidFill>
              </a:rPr>
              <a:t>az azt megelőző időszak, Jézus sivatagi böjtjének emlékére tartott negyvennapos nagyböjt lezárulását jelzi. A katolikus kereszténységben böjtnek nevezett, valójában „húshagyó” táplálkozási időszak után ezen a napon szabad először húst enni.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A böjt utolsó hetének neve: „nagyhét”, a húsvét utáni hét húsvét hete, egyes magyar vidékeken „fehérhét” – fehérvasárnapig tart. A magyar szó: „húsvét”, a negyvennapos böjt lezárulását jelzi.</a:t>
            </a:r>
            <a:endParaRPr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A </a:t>
            </a:r>
            <a:r>
              <a:rPr lang="hu" dirty="0" smtClean="0">
                <a:solidFill>
                  <a:schemeClr val="dk1"/>
                </a:solidFill>
              </a:rPr>
              <a:t>húsvétnak </a:t>
            </a:r>
            <a:r>
              <a:rPr lang="hu" dirty="0">
                <a:solidFill>
                  <a:schemeClr val="dk1"/>
                </a:solidFill>
              </a:rPr>
              <a:t>mint tavaszváráshoz kapcsolható zsidó ünnepnek héber neve „pészah”. A szó „kikerülés” -t, „elkerülés”-t jelent, utalva arra, hogy a halál angyala elkerülte a zsidóknak bárány vérével megjelölt házait.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1050575" y="135375"/>
            <a:ext cx="3888600" cy="477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>
                <a:solidFill>
                  <a:schemeClr val="dk1"/>
                </a:solidFill>
              </a:rPr>
              <a:t>Helye az egyházi évben </a:t>
            </a:r>
            <a:endParaRPr sz="1900" b="1"/>
          </a:p>
        </p:txBody>
      </p:sp>
      <p:sp>
        <p:nvSpPr>
          <p:cNvPr id="66" name="Google Shape;66;p15"/>
          <p:cNvSpPr txBox="1"/>
          <p:nvPr/>
        </p:nvSpPr>
        <p:spPr>
          <a:xfrm>
            <a:off x="3151775" y="1087100"/>
            <a:ext cx="5209200" cy="247449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A keresztény egyház szertartásaiban a hosszú ünnepi időszak átfogja a kora tavasz és a nyár elejei hónapokat. Az előkészületi idő a nagyböjt, amely Jézus negyvennapos böjtjének emlékére, önmegtartóztatásra tanít. Ezt a húsvéti ünnepek követik, s a húsvéti ünnepkör a pünkösddel zárul. A húsvéttól a pünkösdvasárnapig tartó időszakot húsvéti időnek, míg húsvét napjától a fehérvasárnapot megelőző szombatig tartó napokat húsvét hetének </a:t>
            </a:r>
            <a:r>
              <a:rPr lang="hu" dirty="0" smtClean="0">
                <a:solidFill>
                  <a:schemeClr val="dk1"/>
                </a:solidFill>
              </a:rPr>
              <a:t>nevezzük</a:t>
            </a:r>
            <a:r>
              <a:rPr lang="hu" dirty="0">
                <a:solidFill>
                  <a:schemeClr val="dk1"/>
                </a:solidFill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1048125" y="138600"/>
            <a:ext cx="4110000" cy="4815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>
                <a:solidFill>
                  <a:schemeClr val="dk1"/>
                </a:solidFill>
              </a:rPr>
              <a:t>Időpontjának meghatározása</a:t>
            </a:r>
            <a:endParaRPr sz="19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3172150" y="877175"/>
            <a:ext cx="5756100" cy="38817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A nyugati kereszténység </a:t>
            </a:r>
            <a:r>
              <a:rPr lang="hu" sz="1300" dirty="0" smtClean="0">
                <a:solidFill>
                  <a:schemeClr val="dk1"/>
                </a:solidFill>
              </a:rPr>
              <a:t>húsvétja </a:t>
            </a:r>
            <a:r>
              <a:rPr lang="hu" sz="1300" dirty="0">
                <a:solidFill>
                  <a:schemeClr val="dk1"/>
                </a:solidFill>
              </a:rPr>
              <a:t>mindig </a:t>
            </a:r>
            <a:r>
              <a:rPr lang="hu" sz="1300" dirty="0" smtClean="0">
                <a:solidFill>
                  <a:schemeClr val="dk1"/>
                </a:solidFill>
              </a:rPr>
              <a:t>március </a:t>
            </a:r>
            <a:r>
              <a:rPr lang="hu" sz="1300" dirty="0">
                <a:solidFill>
                  <a:schemeClr val="dk1"/>
                </a:solidFill>
              </a:rPr>
              <a:t>22. és 25. közé </a:t>
            </a:r>
            <a:r>
              <a:rPr lang="hu" sz="1300" dirty="0" smtClean="0">
                <a:solidFill>
                  <a:schemeClr val="dk1"/>
                </a:solidFill>
              </a:rPr>
              <a:t>esik.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Húsvét hétfő legtöbb keresztény államban hivatalos </a:t>
            </a:r>
            <a:r>
              <a:rPr lang="hu" sz="1300" dirty="0" smtClean="0">
                <a:solidFill>
                  <a:schemeClr val="dk1"/>
                </a:solidFill>
              </a:rPr>
              <a:t>ünnep.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- 325-ben az első niceai zsinat úgy határozott, hogy az egyház tagjai a tavaszi napéjegyenlőség utáni első holdtöltét követő vasárnapon ünnepelik a húsvétot.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</a:t>
            </a:r>
            <a:r>
              <a:rPr lang="hu" sz="1300" dirty="0" smtClean="0">
                <a:solidFill>
                  <a:schemeClr val="dk1"/>
                </a:solidFill>
              </a:rPr>
              <a:t>A VI</a:t>
            </a:r>
            <a:r>
              <a:rPr lang="hu" sz="1300" dirty="0">
                <a:solidFill>
                  <a:schemeClr val="dk1"/>
                </a:solidFill>
              </a:rPr>
              <a:t>. században Dionysius Exiguus olyan eljárást alkotott, amellyel megteremtette a húsvét kiszámításának </a:t>
            </a:r>
            <a:r>
              <a:rPr lang="hu" sz="1300" dirty="0" smtClean="0">
                <a:solidFill>
                  <a:schemeClr val="dk1"/>
                </a:solidFill>
              </a:rPr>
              <a:t>alapját.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- 1581-ben a Katolikus Egyház kánonban rögzítette a számítási módot, amely meghatározza a naptári </a:t>
            </a:r>
            <a:r>
              <a:rPr lang="hu" sz="1300" dirty="0" smtClean="0">
                <a:solidFill>
                  <a:schemeClr val="dk1"/>
                </a:solidFill>
              </a:rPr>
              <a:t>helyét.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Mostanáig az </a:t>
            </a:r>
            <a:r>
              <a:rPr lang="hu" sz="1300" dirty="0" smtClean="0">
                <a:solidFill>
                  <a:schemeClr val="dk1"/>
                </a:solidFill>
              </a:rPr>
              <a:t>ortodox </a:t>
            </a:r>
            <a:r>
              <a:rPr lang="hu" sz="1300" dirty="0">
                <a:solidFill>
                  <a:schemeClr val="dk1"/>
                </a:solidFill>
              </a:rPr>
              <a:t>egyházakon kívül minden </a:t>
            </a:r>
            <a:r>
              <a:rPr lang="hu" sz="1300" dirty="0" smtClean="0">
                <a:solidFill>
                  <a:schemeClr val="dk1"/>
                </a:solidFill>
              </a:rPr>
              <a:t>keresztény </a:t>
            </a:r>
            <a:r>
              <a:rPr lang="hu" sz="1300" dirty="0">
                <a:solidFill>
                  <a:schemeClr val="dk1"/>
                </a:solidFill>
              </a:rPr>
              <a:t>e</a:t>
            </a:r>
            <a:r>
              <a:rPr lang="hu" sz="1300" dirty="0" smtClean="0">
                <a:solidFill>
                  <a:schemeClr val="dk1"/>
                </a:solidFill>
              </a:rPr>
              <a:t>gyház </a:t>
            </a:r>
            <a:r>
              <a:rPr lang="hu" sz="1300" dirty="0">
                <a:solidFill>
                  <a:schemeClr val="dk1"/>
                </a:solidFill>
              </a:rPr>
              <a:t>ehhez az eljáráshoz tartja </a:t>
            </a:r>
            <a:r>
              <a:rPr lang="hu" sz="1300" dirty="0" smtClean="0">
                <a:solidFill>
                  <a:schemeClr val="dk1"/>
                </a:solidFill>
              </a:rPr>
              <a:t>magát.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Az </a:t>
            </a:r>
            <a:r>
              <a:rPr lang="hu" sz="1300" dirty="0" smtClean="0">
                <a:solidFill>
                  <a:schemeClr val="dk1"/>
                </a:solidFill>
              </a:rPr>
              <a:t>ortodox </a:t>
            </a:r>
            <a:r>
              <a:rPr lang="hu" sz="1300" dirty="0">
                <a:solidFill>
                  <a:schemeClr val="dk1"/>
                </a:solidFill>
              </a:rPr>
              <a:t>egyház dátumszámítási módszere a j</a:t>
            </a:r>
            <a:r>
              <a:rPr lang="hu" sz="1300" dirty="0" smtClean="0">
                <a:solidFill>
                  <a:schemeClr val="dk1"/>
                </a:solidFill>
              </a:rPr>
              <a:t>ulián </a:t>
            </a:r>
            <a:r>
              <a:rPr lang="hu" sz="1300" dirty="0">
                <a:solidFill>
                  <a:schemeClr val="dk1"/>
                </a:solidFill>
              </a:rPr>
              <a:t>eljárás </a:t>
            </a:r>
            <a:r>
              <a:rPr lang="hu" sz="1300" dirty="0" smtClean="0">
                <a:solidFill>
                  <a:schemeClr val="dk1"/>
                </a:solidFill>
              </a:rPr>
              <a:t>maradt.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- 1997-ben Aleppóban ülésezett az Egyházak </a:t>
            </a:r>
            <a:r>
              <a:rPr lang="hu" sz="1300" dirty="0" smtClean="0">
                <a:solidFill>
                  <a:schemeClr val="dk1"/>
                </a:solidFill>
              </a:rPr>
              <a:t>Világtanácsa.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      Az ülésen javasolták, hogy a csillagászati megfigyelések alapján határozzák meg a keresztény húsvét </a:t>
            </a:r>
            <a:r>
              <a:rPr lang="hu" sz="1300" dirty="0" smtClean="0">
                <a:solidFill>
                  <a:schemeClr val="dk1"/>
                </a:solidFill>
              </a:rPr>
              <a:t>időpontját.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300" dirty="0">
                <a:solidFill>
                  <a:schemeClr val="dk1"/>
                </a:solidFill>
              </a:rPr>
              <a:t>        Ezzel a döntéssel megszüntethető lenne a keleti és nyugati egyház közötti eltérés </a:t>
            </a:r>
            <a:r>
              <a:rPr lang="hu" sz="1300" dirty="0" smtClean="0">
                <a:solidFill>
                  <a:schemeClr val="dk1"/>
                </a:solidFill>
              </a:rPr>
              <a:t>is.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300" dirty="0">
                <a:solidFill>
                  <a:schemeClr val="dk1"/>
                </a:solidFill>
              </a:rPr>
              <a:t>- 2001-ben </a:t>
            </a:r>
            <a:r>
              <a:rPr lang="hu" sz="1300">
                <a:solidFill>
                  <a:schemeClr val="dk1"/>
                </a:solidFill>
              </a:rPr>
              <a:t>lett </a:t>
            </a:r>
            <a:r>
              <a:rPr lang="hu" sz="1300" smtClean="0">
                <a:solidFill>
                  <a:schemeClr val="dk1"/>
                </a:solidFill>
              </a:rPr>
              <a:t>volna a </a:t>
            </a:r>
            <a:r>
              <a:rPr lang="hu" sz="1300" dirty="0">
                <a:solidFill>
                  <a:schemeClr val="dk1"/>
                </a:solidFill>
              </a:rPr>
              <a:t>bevezetés (a reformjavaslat szerint), de lényegében egyik tag sem fogadta </a:t>
            </a:r>
            <a:r>
              <a:rPr lang="hu" sz="1300">
                <a:solidFill>
                  <a:schemeClr val="dk1"/>
                </a:solidFill>
              </a:rPr>
              <a:t>még </a:t>
            </a:r>
            <a:r>
              <a:rPr lang="hu" sz="1300" smtClean="0">
                <a:solidFill>
                  <a:schemeClr val="dk1"/>
                </a:solidFill>
              </a:rPr>
              <a:t>el. 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1079775" y="131275"/>
            <a:ext cx="4698300" cy="477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>
                <a:solidFill>
                  <a:schemeClr val="dk1"/>
                </a:solidFill>
              </a:rPr>
              <a:t>A római katolikus egyház szertartásai</a:t>
            </a:r>
            <a:endParaRPr sz="1900" b="1"/>
          </a:p>
        </p:txBody>
      </p:sp>
      <p:sp>
        <p:nvSpPr>
          <p:cNvPr id="78" name="Google Shape;78;p17"/>
          <p:cNvSpPr txBox="1"/>
          <p:nvPr/>
        </p:nvSpPr>
        <p:spPr>
          <a:xfrm>
            <a:off x="4537950" y="839000"/>
            <a:ext cx="4399500" cy="2618764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·</a:t>
            </a:r>
            <a:r>
              <a:rPr lang="h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hu" b="1" dirty="0">
                <a:solidFill>
                  <a:schemeClr val="dk1"/>
                </a:solidFill>
              </a:rPr>
              <a:t>Virágvasárnap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  	- Szent </a:t>
            </a:r>
            <a:r>
              <a:rPr lang="hu" dirty="0" smtClean="0">
                <a:solidFill>
                  <a:schemeClr val="dk1"/>
                </a:solidFill>
              </a:rPr>
              <a:t>három nap </a:t>
            </a:r>
            <a:r>
              <a:rPr lang="hu" dirty="0">
                <a:solidFill>
                  <a:schemeClr val="dk1"/>
                </a:solidFill>
              </a:rPr>
              <a:t>liturgiájának </a:t>
            </a:r>
            <a:r>
              <a:rPr lang="hu" dirty="0" smtClean="0">
                <a:solidFill>
                  <a:schemeClr val="dk1"/>
                </a:solidFill>
              </a:rPr>
              <a:t>	bevezetése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  	- Nagyböjti előkészület csúcspontja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  	- </a:t>
            </a:r>
            <a:r>
              <a:rPr lang="hu" dirty="0" smtClean="0">
                <a:solidFill>
                  <a:schemeClr val="dk1"/>
                </a:solidFill>
              </a:rPr>
              <a:t>A pap</a:t>
            </a:r>
            <a:r>
              <a:rPr lang="hu" dirty="0">
                <a:solidFill>
                  <a:schemeClr val="dk1"/>
                </a:solidFill>
              </a:rPr>
              <a:t> </a:t>
            </a:r>
            <a:r>
              <a:rPr lang="hu" dirty="0" smtClean="0">
                <a:solidFill>
                  <a:schemeClr val="dk1"/>
                </a:solidFill>
              </a:rPr>
              <a:t>a</a:t>
            </a:r>
            <a:r>
              <a:rPr lang="hu" dirty="0" smtClean="0">
                <a:solidFill>
                  <a:schemeClr val="dk1"/>
                </a:solidFill>
              </a:rPr>
              <a:t> </a:t>
            </a:r>
            <a:r>
              <a:rPr lang="hu" dirty="0">
                <a:solidFill>
                  <a:schemeClr val="dk1"/>
                </a:solidFill>
              </a:rPr>
              <a:t>vértanúságot jelképező piros </a:t>
            </a:r>
            <a:r>
              <a:rPr lang="hu" dirty="0" smtClean="0">
                <a:solidFill>
                  <a:schemeClr val="dk1"/>
                </a:solidFill>
              </a:rPr>
              <a:t>	ruhát </a:t>
            </a:r>
            <a:r>
              <a:rPr lang="hu" dirty="0">
                <a:solidFill>
                  <a:schemeClr val="dk1"/>
                </a:solidFill>
              </a:rPr>
              <a:t>vesz </a:t>
            </a:r>
            <a:r>
              <a:rPr lang="hu" dirty="0" smtClean="0">
                <a:solidFill>
                  <a:schemeClr val="dk1"/>
                </a:solidFill>
              </a:rPr>
              <a:t>fel.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	- A misén Máté, Márk és Lukács </a:t>
            </a:r>
            <a:r>
              <a:rPr lang="hu" dirty="0" smtClean="0">
                <a:solidFill>
                  <a:schemeClr val="dk1"/>
                </a:solidFill>
              </a:rPr>
              <a:t>	evangéliumából olvassák fel a passiót.                                                 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00" y="2796150"/>
            <a:ext cx="3583825" cy="217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1079775" y="131275"/>
            <a:ext cx="4698300" cy="477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>
                <a:solidFill>
                  <a:schemeClr val="dk1"/>
                </a:solidFill>
              </a:rPr>
              <a:t>A római katolikus egyház szertartásai</a:t>
            </a:r>
            <a:endParaRPr sz="1900" b="1"/>
          </a:p>
        </p:txBody>
      </p:sp>
      <p:sp>
        <p:nvSpPr>
          <p:cNvPr id="85" name="Google Shape;85;p18"/>
          <p:cNvSpPr txBox="1"/>
          <p:nvPr/>
        </p:nvSpPr>
        <p:spPr>
          <a:xfrm>
            <a:off x="3888625" y="984925"/>
            <a:ext cx="4837200" cy="37281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·</a:t>
            </a:r>
            <a:r>
              <a:rPr lang="h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hu" b="1" dirty="0">
                <a:solidFill>
                  <a:schemeClr val="dk1"/>
                </a:solidFill>
              </a:rPr>
              <a:t>Nagycsütörtök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	- Az utolsó vacsora emléknapja, az </a:t>
            </a:r>
            <a:r>
              <a:rPr lang="hu" dirty="0" smtClean="0">
                <a:solidFill>
                  <a:schemeClr val="dk1"/>
                </a:solidFill>
              </a:rPr>
              <a:t>	Eukarisztia alapításának ünnepe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	- A székesegyházat </a:t>
            </a:r>
            <a:r>
              <a:rPr lang="hu" dirty="0" smtClean="0">
                <a:solidFill>
                  <a:schemeClr val="dk1"/>
                </a:solidFill>
              </a:rPr>
              <a:t>kivéve </a:t>
            </a:r>
            <a:r>
              <a:rPr lang="hu" dirty="0">
                <a:solidFill>
                  <a:schemeClr val="dk1"/>
                </a:solidFill>
              </a:rPr>
              <a:t>minden </a:t>
            </a:r>
            <a:r>
              <a:rPr lang="hu" dirty="0" smtClean="0">
                <a:solidFill>
                  <a:schemeClr val="dk1"/>
                </a:solidFill>
              </a:rPr>
              <a:t>	templomban </a:t>
            </a:r>
            <a:r>
              <a:rPr lang="hu" dirty="0">
                <a:solidFill>
                  <a:schemeClr val="dk1"/>
                </a:solidFill>
              </a:rPr>
              <a:t>csak egy mise van. Tilos </a:t>
            </a:r>
            <a:r>
              <a:rPr lang="hu" dirty="0" smtClean="0">
                <a:solidFill>
                  <a:schemeClr val="dk1"/>
                </a:solidFill>
              </a:rPr>
              <a:t>	bármilyen </a:t>
            </a:r>
            <a:r>
              <a:rPr lang="hu" dirty="0">
                <a:solidFill>
                  <a:schemeClr val="dk1"/>
                </a:solidFill>
              </a:rPr>
              <a:t>más mise!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	- Délelőtt a székesegyházban </a:t>
            </a:r>
            <a:r>
              <a:rPr lang="hu" dirty="0" smtClean="0">
                <a:solidFill>
                  <a:schemeClr val="dk1"/>
                </a:solidFill>
              </a:rPr>
              <a:t>krizmaszentelési 	mise van.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      	</a:t>
            </a:r>
            <a:r>
              <a:rPr lang="hu" dirty="0" smtClean="0">
                <a:solidFill>
                  <a:schemeClr val="dk1"/>
                </a:solidFill>
              </a:rPr>
              <a:t>Az </a:t>
            </a:r>
            <a:r>
              <a:rPr lang="hu" dirty="0">
                <a:solidFill>
                  <a:schemeClr val="dk1"/>
                </a:solidFill>
              </a:rPr>
              <a:t>egyházmegyéből minden pap részt </a:t>
            </a:r>
            <a:r>
              <a:rPr lang="hu" dirty="0" smtClean="0">
                <a:solidFill>
                  <a:schemeClr val="dk1"/>
                </a:solidFill>
              </a:rPr>
              <a:t>vesz.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      	</a:t>
            </a:r>
            <a:r>
              <a:rPr lang="hu" dirty="0" smtClean="0">
                <a:solidFill>
                  <a:schemeClr val="dk1"/>
                </a:solidFill>
              </a:rPr>
              <a:t>Papi </a:t>
            </a:r>
            <a:r>
              <a:rPr lang="hu" dirty="0">
                <a:solidFill>
                  <a:schemeClr val="dk1"/>
                </a:solidFill>
              </a:rPr>
              <a:t>fogadalom </a:t>
            </a:r>
            <a:r>
              <a:rPr lang="hu" dirty="0" smtClean="0">
                <a:solidFill>
                  <a:schemeClr val="dk1"/>
                </a:solidFill>
              </a:rPr>
              <a:t>megújítása, </a:t>
            </a:r>
            <a:r>
              <a:rPr lang="hu" dirty="0">
                <a:solidFill>
                  <a:schemeClr val="dk1"/>
                </a:solidFill>
              </a:rPr>
              <a:t>és az azt követő </a:t>
            </a:r>
            <a:r>
              <a:rPr lang="hu" dirty="0" smtClean="0">
                <a:solidFill>
                  <a:schemeClr val="dk1"/>
                </a:solidFill>
              </a:rPr>
              <a:t>	évben </a:t>
            </a:r>
            <a:r>
              <a:rPr lang="hu" dirty="0">
                <a:solidFill>
                  <a:schemeClr val="dk1"/>
                </a:solidFill>
              </a:rPr>
              <a:t>használt olajokat és a krizmát </a:t>
            </a:r>
            <a:r>
              <a:rPr lang="hu" dirty="0" smtClean="0">
                <a:solidFill>
                  <a:schemeClr val="dk1"/>
                </a:solidFill>
              </a:rPr>
              <a:t>	megszentelik.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          </a:t>
            </a:r>
            <a:r>
              <a:rPr lang="hu" dirty="0" smtClean="0">
                <a:solidFill>
                  <a:schemeClr val="dk1"/>
                </a:solidFill>
              </a:rPr>
              <a:t>	Háromféle </a:t>
            </a:r>
            <a:r>
              <a:rPr lang="hu" dirty="0">
                <a:solidFill>
                  <a:schemeClr val="dk1"/>
                </a:solidFill>
              </a:rPr>
              <a:t>szent olaj van: 1. Keresztelendők 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                                                    2.Betegek kenete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                                                    3.Krizma         </a:t>
            </a:r>
            <a:endParaRPr b="1" dirty="0">
              <a:solidFill>
                <a:schemeClr val="dk1"/>
              </a:solidFill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504350"/>
            <a:ext cx="3583825" cy="1895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1079775" y="131275"/>
            <a:ext cx="4698300" cy="477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>
                <a:solidFill>
                  <a:schemeClr val="dk1"/>
                </a:solidFill>
              </a:rPr>
              <a:t>A római katolikus egyház szertartásai</a:t>
            </a:r>
            <a:endParaRPr sz="1900" b="1"/>
          </a:p>
        </p:txBody>
      </p:sp>
      <p:sp>
        <p:nvSpPr>
          <p:cNvPr id="92" name="Google Shape;92;p19"/>
          <p:cNvSpPr txBox="1"/>
          <p:nvPr/>
        </p:nvSpPr>
        <p:spPr>
          <a:xfrm>
            <a:off x="3881350" y="984925"/>
            <a:ext cx="4837200" cy="2656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·</a:t>
            </a:r>
            <a:r>
              <a:rPr lang="h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hu" b="1" dirty="0">
                <a:solidFill>
                  <a:schemeClr val="dk1"/>
                </a:solidFill>
              </a:rPr>
              <a:t>Nagypéntek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   	- Nincs mise ezen a napon, igeliturgia van </a:t>
            </a:r>
            <a:r>
              <a:rPr lang="hu" dirty="0" smtClean="0">
                <a:solidFill>
                  <a:schemeClr val="dk1"/>
                </a:solidFill>
              </a:rPr>
              <a:t>	áldoztatással.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   	- Piros vagy lila öltözékben végzi a pap a </a:t>
            </a:r>
            <a:r>
              <a:rPr lang="hu" dirty="0" smtClean="0">
                <a:solidFill>
                  <a:schemeClr val="dk1"/>
                </a:solidFill>
              </a:rPr>
              <a:t>	szertartást.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   	- A misén János evangéliumából olvassák fel a </a:t>
            </a:r>
            <a:r>
              <a:rPr lang="hu" dirty="0" smtClean="0">
                <a:solidFill>
                  <a:schemeClr val="dk1"/>
                </a:solidFill>
              </a:rPr>
              <a:t>	passiót.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dirty="0">
                <a:solidFill>
                  <a:schemeClr val="dk1"/>
                </a:solidFill>
              </a:rPr>
              <a:t>   	- Nincs </a:t>
            </a:r>
            <a:r>
              <a:rPr lang="hu" dirty="0" smtClean="0">
                <a:solidFill>
                  <a:schemeClr val="dk1"/>
                </a:solidFill>
              </a:rPr>
              <a:t>áldás.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200" y="2447725"/>
            <a:ext cx="3576550" cy="2238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1079775" y="131275"/>
            <a:ext cx="4698300" cy="477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>
                <a:solidFill>
                  <a:schemeClr val="dk1"/>
                </a:solidFill>
              </a:rPr>
              <a:t>A római katolikus egyház szertartásai</a:t>
            </a:r>
            <a:endParaRPr sz="1900" b="1"/>
          </a:p>
        </p:txBody>
      </p:sp>
      <p:sp>
        <p:nvSpPr>
          <p:cNvPr id="99" name="Google Shape;99;p20"/>
          <p:cNvSpPr txBox="1"/>
          <p:nvPr/>
        </p:nvSpPr>
        <p:spPr>
          <a:xfrm>
            <a:off x="3881350" y="984925"/>
            <a:ext cx="5004900" cy="2656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·</a:t>
            </a:r>
            <a:r>
              <a:rPr lang="h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hu" dirty="0">
                <a:solidFill>
                  <a:schemeClr val="dk1"/>
                </a:solidFill>
              </a:rPr>
              <a:t>·</a:t>
            </a:r>
            <a:r>
              <a:rPr lang="h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hu" b="1" dirty="0">
                <a:solidFill>
                  <a:schemeClr val="dk1"/>
                </a:solidFill>
              </a:rPr>
              <a:t>Nagyszombat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	- Napközben semmilyen szertartás </a:t>
            </a:r>
            <a:r>
              <a:rPr lang="hu" dirty="0" smtClean="0">
                <a:solidFill>
                  <a:schemeClr val="dk1"/>
                </a:solidFill>
              </a:rPr>
              <a:t>nincsen.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	- A szombat esti misét vasárnap vigiliájának </a:t>
            </a:r>
            <a:r>
              <a:rPr lang="hu" dirty="0" smtClean="0">
                <a:solidFill>
                  <a:schemeClr val="dk1"/>
                </a:solidFill>
              </a:rPr>
              <a:t>	nevezik.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	- A pap fehér öltözékben tartja a </a:t>
            </a:r>
            <a:r>
              <a:rPr lang="hu" dirty="0" smtClean="0">
                <a:solidFill>
                  <a:schemeClr val="dk1"/>
                </a:solidFill>
              </a:rPr>
              <a:t>szertartást.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	- Öt részből álló szertartás: 1. Fényliturgia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                                                  2. Igeliturgia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                                                  3. Kereszténységi liturgia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	                                     </a:t>
            </a:r>
            <a:r>
              <a:rPr lang="hu" dirty="0" smtClean="0">
                <a:solidFill>
                  <a:schemeClr val="dk1"/>
                </a:solidFill>
              </a:rPr>
              <a:t>4</a:t>
            </a:r>
            <a:r>
              <a:rPr lang="hu" dirty="0">
                <a:solidFill>
                  <a:schemeClr val="dk1"/>
                </a:solidFill>
              </a:rPr>
              <a:t>. </a:t>
            </a:r>
            <a:r>
              <a:rPr lang="hu" dirty="0" smtClean="0">
                <a:solidFill>
                  <a:schemeClr val="dk1"/>
                </a:solidFill>
              </a:rPr>
              <a:t>Eukarisztia </a:t>
            </a:r>
            <a:r>
              <a:rPr lang="hu" dirty="0">
                <a:solidFill>
                  <a:schemeClr val="dk1"/>
                </a:solidFill>
              </a:rPr>
              <a:t>liturgiája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                                                    5. Körmenet</a:t>
            </a:r>
            <a:endParaRPr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800" y="2386025"/>
            <a:ext cx="3130675" cy="25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/>
        </p:nvSpPr>
        <p:spPr>
          <a:xfrm>
            <a:off x="1079775" y="131275"/>
            <a:ext cx="4698300" cy="477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sz="1900" b="1">
                <a:solidFill>
                  <a:schemeClr val="dk1"/>
                </a:solidFill>
              </a:rPr>
              <a:t>A római katolikus egyház szertartásai</a:t>
            </a:r>
            <a:endParaRPr sz="1900" b="1"/>
          </a:p>
        </p:txBody>
      </p:sp>
      <p:sp>
        <p:nvSpPr>
          <p:cNvPr id="106" name="Google Shape;106;p21"/>
          <p:cNvSpPr txBox="1"/>
          <p:nvPr/>
        </p:nvSpPr>
        <p:spPr>
          <a:xfrm>
            <a:off x="3881350" y="984925"/>
            <a:ext cx="5004900" cy="13863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F2A15">
                  <a:alpha val="91764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·</a:t>
            </a:r>
            <a:r>
              <a:rPr lang="h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hu" dirty="0">
                <a:solidFill>
                  <a:schemeClr val="dk1"/>
                </a:solidFill>
              </a:rPr>
              <a:t>·</a:t>
            </a:r>
            <a:r>
              <a:rPr lang="hu" sz="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hu" b="1" dirty="0">
                <a:solidFill>
                  <a:schemeClr val="dk1"/>
                </a:solidFill>
              </a:rPr>
              <a:t>Húsvétvasárnap</a:t>
            </a:r>
            <a:endParaRPr b="1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	- Délelőtt ünnepi szentmisét </a:t>
            </a:r>
            <a:r>
              <a:rPr lang="hu" dirty="0" smtClean="0">
                <a:solidFill>
                  <a:schemeClr val="dk1"/>
                </a:solidFill>
              </a:rPr>
              <a:t>tartanak.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u" dirty="0">
                <a:solidFill>
                  <a:schemeClr val="dk1"/>
                </a:solidFill>
              </a:rPr>
              <a:t>    	- Nyolc napon keresztül ünnepeli az egyház a </a:t>
            </a:r>
            <a:r>
              <a:rPr lang="hu" dirty="0" smtClean="0">
                <a:solidFill>
                  <a:schemeClr val="dk1"/>
                </a:solidFill>
              </a:rPr>
              <a:t>		húsvétot.</a:t>
            </a:r>
            <a:endParaRPr dirty="0">
              <a:solidFill>
                <a:schemeClr val="dk1"/>
              </a:solidFill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128" y="1665550"/>
            <a:ext cx="2144850" cy="30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467</Words>
  <Application>Microsoft Office PowerPoint</Application>
  <PresentationFormat>Diavetítés a képernyőre (16:9 oldalarány)</PresentationFormat>
  <Paragraphs>66</Paragraphs>
  <Slides>11</Slides>
  <Notes>11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Simple Light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Erika</dc:creator>
  <cp:lastModifiedBy>Erika</cp:lastModifiedBy>
  <cp:revision>17</cp:revision>
  <dcterms:modified xsi:type="dcterms:W3CDTF">2021-04-10T08:15:14Z</dcterms:modified>
</cp:coreProperties>
</file>