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2407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945bca9d2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945bca9d2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945bca9d2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945bca9d2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945bca9d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945bca9d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945bca9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945bca9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945bca9d2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945bca9d2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945bca9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945bca9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945bca9d2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945bca9d2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945bca9d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945bca9d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945bca9d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945bca9d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945bca9d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945bca9d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07600" y="281825"/>
            <a:ext cx="8063400" cy="15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/>
              <a:t>Húsvét a képzőművészetben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0460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00"/>
                </a:solidFill>
              </a:rPr>
              <a:t>Készítette : Agócs Jázmin, Bóta Blanka, Kovács Enikő és Puskás Petra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50" y="1330350"/>
            <a:ext cx="3812101" cy="27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450" y="1330350"/>
            <a:ext cx="4257979" cy="27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82150" y="26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590" i="1"/>
              <a:t>Egyházi ábrázolások</a:t>
            </a:r>
            <a:endParaRPr sz="259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120"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135050" y="4182225"/>
            <a:ext cx="3021600" cy="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" sz="1690">
                <a:solidFill>
                  <a:srgbClr val="000000"/>
                </a:solidFill>
              </a:rPr>
              <a:t>Jézus Krisztus feltámadása</a:t>
            </a:r>
            <a:endParaRPr sz="169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hu" sz="1690">
                <a:solidFill>
                  <a:srgbClr val="000000"/>
                </a:solidFill>
              </a:rPr>
              <a:t>(Piero della Francesca)</a:t>
            </a:r>
            <a:endParaRPr sz="1690">
              <a:solidFill>
                <a:srgbClr val="000000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50" y="923050"/>
            <a:ext cx="2804225" cy="31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6662" y="923050"/>
            <a:ext cx="2611969" cy="31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7300" y="923050"/>
            <a:ext cx="3021600" cy="214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5988" y="3156925"/>
            <a:ext cx="2804225" cy="18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213075" y="277125"/>
            <a:ext cx="85206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4220" i="1"/>
              <a:t>Köszönjük szépen a figyelmet !</a:t>
            </a:r>
            <a:endParaRPr sz="4220" i="1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81875"/>
            <a:ext cx="3649599" cy="364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74" y="1281875"/>
            <a:ext cx="2926729" cy="18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5275" y="3125121"/>
            <a:ext cx="2926725" cy="180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/>
              <a:t>Húsvét a képzőművészetben</a:t>
            </a:r>
            <a:endParaRPr i="1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 dirty="0">
                <a:solidFill>
                  <a:srgbClr val="000000"/>
                </a:solidFill>
              </a:rPr>
              <a:t>A legtöbb művészt húsvét kapcsán a vallási témák ihlették meg.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 dirty="0">
                <a:solidFill>
                  <a:srgbClr val="000000"/>
                </a:solidFill>
              </a:rPr>
              <a:t>Számos festő (Leonardo </a:t>
            </a:r>
            <a:r>
              <a:rPr lang="hu" dirty="0" smtClean="0">
                <a:solidFill>
                  <a:srgbClr val="000000"/>
                </a:solidFill>
              </a:rPr>
              <a:t>da </a:t>
            </a:r>
            <a:r>
              <a:rPr lang="hu" dirty="0">
                <a:solidFill>
                  <a:srgbClr val="000000"/>
                </a:solidFill>
              </a:rPr>
              <a:t>Vinci, Rembrandt, Giotto di Bondone, Andrea Mantegna és Munkácsy Mihály) megfestette Krisztus alakját a kereszten, a keresztre feszítés előzményét vagy a feltámadást.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 dirty="0">
                <a:solidFill>
                  <a:srgbClr val="000000"/>
                </a:solidFill>
              </a:rPr>
              <a:t>Kevésbé népszerű téma a húsvét egyéb szokásait ábrázolni (például locsolkodást, ünnepi ételt: a sonkát).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 dirty="0">
                <a:solidFill>
                  <a:srgbClr val="000000"/>
                </a:solidFill>
              </a:rPr>
              <a:t>Utóbbi a negyven napi böjtöt zárja le, így szorosan kapcsolódik a keresztény valláshoz, a locsolkodás azonban sokkal régebbre visszanyúló hagyomány, már a pogány hitvilágban is élt mint a termékenység és a megtisztulás jelképe.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9239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/>
              <a:t>Munkácsy Mihály 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/>
              <a:t>(1844-1900)</a:t>
            </a:r>
            <a:r>
              <a:rPr lang="hu"/>
              <a:t>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742650" y="1646075"/>
            <a:ext cx="4062000" cy="28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2000">
                <a:solidFill>
                  <a:srgbClr val="000000"/>
                </a:solidFill>
              </a:rPr>
              <a:t>A 18. század második felében élt magyar származású festőművész leginkább a romantika és a realista stílusirányzatban találta magát otthon, ami a festményein is tükröződik.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650" y="563725"/>
            <a:ext cx="2968725" cy="38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/>
              <a:t>Krisztus Pilátus előtt</a:t>
            </a:r>
            <a:endParaRPr i="1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5500"/>
            <a:ext cx="5235900" cy="3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A </a:t>
            </a:r>
            <a:r>
              <a:rPr lang="hu" dirty="0" smtClean="0">
                <a:solidFill>
                  <a:schemeClr val="dk1"/>
                </a:solidFill>
              </a:rPr>
              <a:t>Munkácsy- trilógia </a:t>
            </a:r>
            <a:r>
              <a:rPr lang="hu" dirty="0">
                <a:solidFill>
                  <a:schemeClr val="dk1"/>
                </a:solidFill>
              </a:rPr>
              <a:t>a magyar kulturális örökség felbecsülhetetlen jelentőségű műve</a:t>
            </a:r>
            <a:r>
              <a:rPr lang="hu" dirty="0" smtClean="0">
                <a:solidFill>
                  <a:schemeClr val="dk1"/>
                </a:solidFill>
              </a:rPr>
              <a:t>, </a:t>
            </a:r>
            <a:r>
              <a:rPr lang="hu" dirty="0">
                <a:solidFill>
                  <a:schemeClr val="dk1"/>
                </a:solidFill>
              </a:rPr>
              <a:t>magyar tulajdonba kerülése nemzeti érdek volt. A volt tulajdonos (Art Gallery of Hamilton, Kanada) és az MNB megállapodásának köszönhetően a festmény sorsa </a:t>
            </a:r>
            <a:r>
              <a:rPr lang="hu" dirty="0" smtClean="0">
                <a:solidFill>
                  <a:schemeClr val="dk1"/>
                </a:solidFill>
              </a:rPr>
              <a:t>rendeződött, </a:t>
            </a:r>
            <a:r>
              <a:rPr lang="hu" dirty="0">
                <a:solidFill>
                  <a:schemeClr val="dk1"/>
                </a:solidFill>
              </a:rPr>
              <a:t>és az eddigi őrzési </a:t>
            </a:r>
            <a:r>
              <a:rPr lang="hu" dirty="0" smtClean="0">
                <a:solidFill>
                  <a:schemeClr val="dk1"/>
                </a:solidFill>
              </a:rPr>
              <a:t>helyére, </a:t>
            </a:r>
            <a:r>
              <a:rPr lang="hu" dirty="0">
                <a:solidFill>
                  <a:schemeClr val="dk1"/>
                </a:solidFill>
              </a:rPr>
              <a:t>a debreceni Déri Múzeumba </a:t>
            </a:r>
            <a:r>
              <a:rPr lang="hu" dirty="0" smtClean="0">
                <a:solidFill>
                  <a:schemeClr val="dk1"/>
                </a:solidFill>
              </a:rPr>
              <a:t>került </a:t>
            </a:r>
            <a:r>
              <a:rPr lang="hu" dirty="0">
                <a:solidFill>
                  <a:schemeClr val="dk1"/>
                </a:solidFill>
              </a:rPr>
              <a:t>hosszú távú letétként. A Trilógia képei közül a bibliai események sorrendjében az első a Krisztus Pilátus előtt című. 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600" y="1944675"/>
            <a:ext cx="3351949" cy="21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33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/>
              <a:t>Ecce Homo</a:t>
            </a:r>
            <a:endParaRPr i="1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 dirty="0">
                <a:solidFill>
                  <a:srgbClr val="000000"/>
                </a:solidFill>
              </a:rPr>
              <a:t>A sorozat második festménye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 dirty="0">
                <a:solidFill>
                  <a:srgbClr val="000000"/>
                </a:solidFill>
              </a:rPr>
              <a:t>1896-ban készült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 dirty="0">
                <a:solidFill>
                  <a:srgbClr val="000000"/>
                </a:solidFill>
              </a:rPr>
              <a:t>Latin kifejezés, jelentése: “</a:t>
            </a:r>
            <a:r>
              <a:rPr lang="hu" dirty="0" smtClean="0">
                <a:solidFill>
                  <a:srgbClr val="000000"/>
                </a:solidFill>
              </a:rPr>
              <a:t>Íme, </a:t>
            </a:r>
            <a:r>
              <a:rPr lang="hu" dirty="0">
                <a:solidFill>
                  <a:srgbClr val="000000"/>
                </a:solidFill>
              </a:rPr>
              <a:t>az ember!”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000" y="2161100"/>
            <a:ext cx="6485276" cy="29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/>
              <a:t>Golgota</a:t>
            </a:r>
            <a:endParaRPr i="1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0" y="576300"/>
            <a:ext cx="91440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000" dirty="0">
                <a:solidFill>
                  <a:schemeClr val="dk1"/>
                </a:solidFill>
              </a:rPr>
              <a:t> A trilógia utolsó darabja a Golgota címet </a:t>
            </a:r>
            <a:r>
              <a:rPr lang="hu" sz="2000" dirty="0" smtClean="0">
                <a:solidFill>
                  <a:schemeClr val="dk1"/>
                </a:solidFill>
              </a:rPr>
              <a:t>kapta, </a:t>
            </a:r>
            <a:r>
              <a:rPr lang="hu" sz="2000" dirty="0">
                <a:solidFill>
                  <a:schemeClr val="dk1"/>
                </a:solidFill>
              </a:rPr>
              <a:t>amely </a:t>
            </a:r>
            <a:r>
              <a:rPr lang="hu" sz="2000" dirty="0" smtClean="0">
                <a:solidFill>
                  <a:schemeClr val="dk1"/>
                </a:solidFill>
              </a:rPr>
              <a:t>1884-ben </a:t>
            </a:r>
            <a:r>
              <a:rPr lang="hu" sz="2000" dirty="0">
                <a:solidFill>
                  <a:schemeClr val="dk1"/>
                </a:solidFill>
              </a:rPr>
              <a:t>készült el. Maga Munkácsy soha nem látta a három képet együtt kiállítva.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2000" dirty="0">
                <a:solidFill>
                  <a:schemeClr val="dk1"/>
                </a:solidFill>
              </a:rPr>
              <a:t>„Sosem próbáltam isteni személyt festeni, mivel ami isteni, azt az ember nem képes megfesteni. Én az emberi alakban megjelent Istent akartam ábrázolni." Munkácsy Mihály (1844-1900)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250" y="2232250"/>
            <a:ext cx="4838550" cy="28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25800" y="169100"/>
            <a:ext cx="8142600" cy="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600" i="1"/>
              <a:t>Munkácsy Mihály, Húsvéti locsolás </a:t>
            </a:r>
            <a:endParaRPr sz="2600" i="1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50940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u" sz="2200" dirty="0">
                <a:solidFill>
                  <a:schemeClr val="dk1"/>
                </a:solidFill>
              </a:rPr>
              <a:t>Munkácsy Mihály Bécsben festett Húsvéti locsolás című képe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u" sz="2200" dirty="0">
                <a:solidFill>
                  <a:schemeClr val="dk1"/>
                </a:solidFill>
              </a:rPr>
              <a:t>1865-ben készült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u" sz="2200" dirty="0">
                <a:solidFill>
                  <a:schemeClr val="dk1"/>
                </a:solidFill>
              </a:rPr>
              <a:t>Ez a mű közkincs abban az </a:t>
            </a:r>
            <a:r>
              <a:rPr lang="hu" sz="2200" dirty="0" smtClean="0">
                <a:solidFill>
                  <a:schemeClr val="dk1"/>
                </a:solidFill>
              </a:rPr>
              <a:t>országban, </a:t>
            </a:r>
            <a:r>
              <a:rPr lang="hu" sz="2200" dirty="0">
                <a:solidFill>
                  <a:schemeClr val="dk1"/>
                </a:solidFill>
              </a:rPr>
              <a:t>ahol elkészítették</a:t>
            </a: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056" y="1850350"/>
            <a:ext cx="4049944" cy="27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73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/>
              <a:t>El Greco (1541-1614)</a:t>
            </a:r>
            <a:endParaRPr i="1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438300" y="1252975"/>
            <a:ext cx="4486500" cy="3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000">
                <a:solidFill>
                  <a:srgbClr val="000000"/>
                </a:solidFill>
              </a:rPr>
              <a:t>A nevéből is adódóan görög nemzetiségű szobrász, építész és festő, a spanyol manierizmus időszakának legnagyobb alakja volt.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2000">
                <a:solidFill>
                  <a:srgbClr val="000000"/>
                </a:solidFill>
              </a:rPr>
              <a:t>Élete során a spanyol reneszánsz korában is élt.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225" y="613012"/>
            <a:ext cx="3535700" cy="39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i="1"/>
              <a:t>El Greco festményei</a:t>
            </a:r>
            <a:endParaRPr i="1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>
                <a:solidFill>
                  <a:schemeClr val="dk1"/>
                </a:solidFill>
              </a:rPr>
              <a:t>Krisztus az olajfák hegyén (1608)   Expolio (1577-79)     Az utolsó vacsora (1568)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375" y="1969127"/>
            <a:ext cx="1993750" cy="259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6425" y="1969125"/>
            <a:ext cx="2922250" cy="25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500" y="1896800"/>
            <a:ext cx="1993750" cy="27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395</Words>
  <Application>Microsoft Office PowerPoint</Application>
  <PresentationFormat>Diavetítés a képernyőre (16:9 oldalarány)</PresentationFormat>
  <Paragraphs>34</Paragraphs>
  <Slides>11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Simple Light</vt:lpstr>
      <vt:lpstr>Húsvét a képzőművészetben </vt:lpstr>
      <vt:lpstr>Húsvét a képzőművészetben</vt:lpstr>
      <vt:lpstr>Munkácsy Mihály  (1844-1900) </vt:lpstr>
      <vt:lpstr>Krisztus Pilátus előtt</vt:lpstr>
      <vt:lpstr>Ecce Homo</vt:lpstr>
      <vt:lpstr>Golgota</vt:lpstr>
      <vt:lpstr>Munkácsy Mihály, Húsvéti locsolás </vt:lpstr>
      <vt:lpstr>El Greco (1541-1614)</vt:lpstr>
      <vt:lpstr>El Greco festményei</vt:lpstr>
      <vt:lpstr>Egyházi ábrázolások </vt:lpstr>
      <vt:lpstr>Köszönjük szépen a figyelmet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Húsvét a képzőművészetben</dc:title>
  <dc:creator>Erika</dc:creator>
  <cp:lastModifiedBy>Erika</cp:lastModifiedBy>
  <cp:revision>8</cp:revision>
  <dcterms:modified xsi:type="dcterms:W3CDTF">2021-04-10T07:29:30Z</dcterms:modified>
</cp:coreProperties>
</file>