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A3A5"/>
    <a:srgbClr val="52B3AD"/>
    <a:srgbClr val="4FA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50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16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496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089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637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245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226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143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84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09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36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56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9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31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928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47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18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A347753-5AC5-4292-8D83-2E3A4F5106D9}" type="datetimeFigureOut">
              <a:rPr lang="en-GB" smtClean="0"/>
              <a:t>08/04/2021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60BDF-D4A2-4AD2-964D-D510C9E87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0324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69" y="3612474"/>
            <a:ext cx="8825658" cy="1348381"/>
          </a:xfrm>
          <a:effectLst>
            <a:glow rad="228600">
              <a:schemeClr val="tx1">
                <a:alpha val="42000"/>
              </a:schemeClr>
            </a:glow>
            <a:outerShdw blurRad="127000" dist="317500" dir="7680000" algn="ctr" rotWithShape="0">
              <a:srgbClr val="000000">
                <a:alpha val="46000"/>
              </a:srgbClr>
            </a:outerShdw>
          </a:effectLst>
        </p:spPr>
        <p:txBody>
          <a:bodyPr/>
          <a:lstStyle/>
          <a:p>
            <a:pPr algn="ctr"/>
            <a:r>
              <a:rPr lang="en-GB" u="sng" dirty="0" err="1">
                <a:solidFill>
                  <a:schemeClr val="tx1"/>
                </a:solidFill>
                <a:effectLst>
                  <a:glow rad="342900">
                    <a:schemeClr val="tx1">
                      <a:lumMod val="75000"/>
                      <a:alpha val="14000"/>
                    </a:schemeClr>
                  </a:glow>
                  <a:outerShdw blurRad="127000" dist="317500" dir="7680000" sy="30000" kx="1300200" algn="ctr" rotWithShape="0">
                    <a:prstClr val="black">
                      <a:alpha val="46000"/>
                    </a:prstClr>
                  </a:outerShdw>
                </a:effectLst>
              </a:rPr>
              <a:t>Áldozócsütörtök</a:t>
            </a:r>
            <a:endParaRPr lang="en-GB" u="sng" dirty="0">
              <a:solidFill>
                <a:schemeClr val="tx1"/>
              </a:solidFill>
              <a:effectLst>
                <a:glow rad="342900">
                  <a:schemeClr val="tx1">
                    <a:lumMod val="75000"/>
                    <a:alpha val="14000"/>
                  </a:schemeClr>
                </a:glow>
                <a:outerShdw blurRad="127000" dist="317500" dir="7680000" sy="30000" kx="1300200" algn="ctr" rotWithShape="0">
                  <a:prstClr val="black">
                    <a:alpha val="46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51363" y="5039779"/>
            <a:ext cx="5689271" cy="410256"/>
          </a:xfrm>
        </p:spPr>
        <p:txBody>
          <a:bodyPr>
            <a:normAutofit/>
          </a:bodyPr>
          <a:lstStyle/>
          <a:p>
            <a:pPr algn="ctr"/>
            <a:r>
              <a:rPr lang="en-GB" cap="none" dirty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Báder Zsolt 9.kny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0" y="575729"/>
            <a:ext cx="6138298" cy="3036745"/>
          </a:xfrm>
          <a:prstGeom prst="rect">
            <a:avLst/>
          </a:prstGeom>
          <a:effectLst>
            <a:outerShdw blurRad="254000" dist="190500" dir="4500000" sx="104000" sy="104000" algn="ctr" rotWithShape="0">
              <a:srgbClr val="000000">
                <a:alpha val="47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9992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371915"/>
            <a:ext cx="7386637" cy="4996686"/>
          </a:xfrm>
        </p:spPr>
        <p:txBody>
          <a:bodyPr>
            <a:normAutofit/>
          </a:bodyPr>
          <a:lstStyle/>
          <a:p>
            <a:r>
              <a:rPr lang="en-GB" sz="2400" noProof="1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Mennybemenetel, áldozócsütörtök, áldozónap, Urunk mennybemenetelének ünnepe, húsvét után a 40. </a:t>
            </a:r>
            <a:r>
              <a:rPr lang="en-GB" sz="24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nap</a:t>
            </a:r>
            <a:r>
              <a:rPr lang="hu-HU" sz="24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.</a:t>
            </a:r>
            <a:endParaRPr lang="en-GB" sz="2400" noProof="1">
              <a:effectLst>
                <a:outerShdw blurRad="127000" dist="317500" dir="7680000" algn="ctr" rotWithShape="0">
                  <a:srgbClr val="000000">
                    <a:alpha val="46000"/>
                  </a:srgbClr>
                </a:outerShdw>
              </a:effectLst>
            </a:endParaRPr>
          </a:p>
          <a:p>
            <a:r>
              <a:rPr lang="hu-HU" sz="2400" noProof="1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E</a:t>
            </a:r>
            <a:r>
              <a:rPr lang="en-GB" sz="24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kkor </a:t>
            </a:r>
            <a:r>
              <a:rPr lang="en-GB" sz="2400" noProof="1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ünnepli a kereszténység Jézus Krisztus mennybemenetelét. </a:t>
            </a:r>
          </a:p>
          <a:p>
            <a:r>
              <a:rPr lang="en-GB" sz="2400" noProof="1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Az ünnep csütörtökre esik, amely a húsvétvasárnap utáni 39. nap, de általában a következő vasárnap tartják. </a:t>
            </a:r>
          </a:p>
          <a:p>
            <a:r>
              <a:rPr lang="en-GB" sz="2400" noProof="1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A magyar katolikusok inkább a második és harmadik kifejezés valamelyikét, míg </a:t>
            </a:r>
            <a:r>
              <a:rPr lang="en-GB" sz="24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a protestánsok (különösen a reformátusok) az első megnevezést használják.</a:t>
            </a:r>
          </a:p>
          <a:p>
            <a:endParaRPr lang="en-GB" sz="2400" noProof="1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239" y="1371915"/>
            <a:ext cx="2991737" cy="4996686"/>
          </a:xfrm>
          <a:prstGeom prst="rect">
            <a:avLst/>
          </a:prstGeom>
          <a:effectLst>
            <a:outerShdw blurRad="254000" dist="190500" dir="4500000" sx="104000" sy="104000" algn="ctr" rotWithShape="0">
              <a:srgbClr val="000000">
                <a:alpha val="47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455454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3126" y="3257550"/>
            <a:ext cx="11665745" cy="3486150"/>
          </a:xfrm>
        </p:spPr>
        <p:txBody>
          <a:bodyPr>
            <a:normAutofit/>
          </a:bodyPr>
          <a:lstStyle/>
          <a:p>
            <a:r>
              <a:rPr lang="en-GB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Az ősegyház a 4. századig a Szentlélek eljövetelével együtt, pünkösdkor ünnepelte. </a:t>
            </a:r>
            <a:endParaRPr lang="hu-HU" sz="1800" noProof="1" smtClean="0">
              <a:effectLst>
                <a:outerShdw blurRad="127000" dist="317500" dir="7680000" algn="ctr" rotWithShape="0">
                  <a:srgbClr val="000000">
                    <a:alpha val="46000"/>
                  </a:srgbClr>
                </a:outerShdw>
              </a:effectLst>
            </a:endParaRPr>
          </a:p>
          <a:p>
            <a:r>
              <a:rPr lang="hu-HU" sz="1800" noProof="1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E</a:t>
            </a:r>
            <a:r>
              <a:rPr lang="en-GB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kkortól </a:t>
            </a:r>
            <a:r>
              <a:rPr lang="hu-HU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azonban </a:t>
            </a:r>
            <a:r>
              <a:rPr lang="en-GB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a</a:t>
            </a:r>
            <a:r>
              <a:rPr lang="en-GB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 Szentírásból ismert húsvét utáni 40. napra került. Így (a nyugati kereszténységben) legkorábbi lehetséges dátuma: április 30., a legkésőbbi pedig június 3. (húsvétvasárnap </a:t>
            </a:r>
            <a:r>
              <a:rPr lang="en-GB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után</a:t>
            </a:r>
            <a:r>
              <a:rPr lang="hu-HU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i</a:t>
            </a:r>
            <a:r>
              <a:rPr lang="en-GB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 </a:t>
            </a:r>
            <a:r>
              <a:rPr lang="en-GB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39., nagyszombat utáni 40. nap)</a:t>
            </a:r>
          </a:p>
          <a:p>
            <a:r>
              <a:rPr lang="en-GB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A 12. századtól </a:t>
            </a:r>
            <a:r>
              <a:rPr lang="en-GB" sz="1800" noProof="1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kezdett elterjedni az ünnephez kapcsolódó körmenet szokása. A középkori és kora újkori Magyarországon szokás volt, hogy az áldozócsütörtöki misén a mennybemenő Krisztust ábrázoló szobrot kötelekkel </a:t>
            </a:r>
            <a:r>
              <a:rPr lang="en-GB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felhúzták a templom mennyezetéig.</a:t>
            </a:r>
          </a:p>
          <a:p>
            <a:r>
              <a:rPr lang="en-GB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A katolikus egyházban 1918-ig ez az ünnep volt a húsvéti szentáldozás </a:t>
            </a:r>
            <a:r>
              <a:rPr lang="en-GB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határnapja</a:t>
            </a:r>
            <a:r>
              <a:rPr lang="hu-HU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,</a:t>
            </a:r>
            <a:r>
              <a:rPr lang="en-GB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 </a:t>
            </a:r>
            <a:r>
              <a:rPr lang="en-GB" sz="1800" noProof="1" smtClean="0"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ebből ered az egyedülálló magyar név: áldozócsütörtök. Liturgikus színe a fehér. Az ünnep témáját az evangélikus liturgikus könyv így foglalja össze: „Isten jobbjára ült: közbenjár egyházáért.”</a:t>
            </a:r>
          </a:p>
          <a:p>
            <a:pPr algn="ctr"/>
            <a:endParaRPr lang="en-GB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775" y="218591"/>
            <a:ext cx="5792449" cy="2877046"/>
          </a:xfrm>
          <a:prstGeom prst="rect">
            <a:avLst/>
          </a:prstGeom>
          <a:effectLst>
            <a:outerShdw blurRad="254000" dist="190500" dir="4500000" sx="104000" sy="104000" algn="ctr" rotWithShape="0">
              <a:srgbClr val="000000">
                <a:alpha val="47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769471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947" y="2561605"/>
            <a:ext cx="11470105" cy="1734789"/>
          </a:xfrm>
        </p:spPr>
        <p:txBody>
          <a:bodyPr/>
          <a:lstStyle/>
          <a:p>
            <a:pPr algn="ctr"/>
            <a:r>
              <a:rPr lang="en-GB" sz="4400" u="sng" noProof="1" smtClean="0">
                <a:solidFill>
                  <a:srgbClr val="67A3A5"/>
                </a:solidFill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  <a:t>Forrás:</a:t>
            </a:r>
            <a:br>
              <a:rPr lang="en-GB" sz="4400" u="sng" noProof="1" smtClean="0">
                <a:solidFill>
                  <a:srgbClr val="67A3A5"/>
                </a:solidFill>
                <a:effectLst>
                  <a:outerShdw blurRad="127000" dist="317500" dir="7680000" algn="ctr" rotWithShape="0">
                    <a:srgbClr val="000000">
                      <a:alpha val="46000"/>
                    </a:srgbClr>
                  </a:outerShdw>
                </a:effectLst>
              </a:rPr>
            </a:br>
            <a:r>
              <a:rPr lang="en-GB" sz="3600" i="1" noProof="1" smtClean="0"/>
              <a:t>https://hu.wikipedia.org/wiki/Mennybemenetel</a:t>
            </a:r>
            <a:endParaRPr lang="en-GB" sz="3600" i="1" noProof="1"/>
          </a:p>
        </p:txBody>
      </p:sp>
    </p:spTree>
    <p:extLst>
      <p:ext uri="{BB962C8B-B14F-4D97-AF65-F5344CB8AC3E}">
        <p14:creationId xmlns:p14="http://schemas.microsoft.com/office/powerpoint/2010/main" val="24194911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</TotalTime>
  <Words>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Áldozócsütörtök</vt:lpstr>
      <vt:lpstr>PowerPoint Presentation</vt:lpstr>
      <vt:lpstr>PowerPoint Presentation</vt:lpstr>
      <vt:lpstr>Forrás: https://hu.wikipedia.org/wiki/Mennybemenetel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Áldozócsütörtök</dc:title>
  <dc:creator>Zsoti</dc:creator>
  <cp:lastModifiedBy>User</cp:lastModifiedBy>
  <cp:revision>16</cp:revision>
  <dcterms:created xsi:type="dcterms:W3CDTF">2021-03-21T15:57:46Z</dcterms:created>
  <dcterms:modified xsi:type="dcterms:W3CDTF">2021-04-08T12:34:08Z</dcterms:modified>
</cp:coreProperties>
</file>