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CB"/>
          </a:solidFill>
        </a:fill>
      </a:tcStyle>
    </a:wholeTbl>
    <a:band2H>
      <a:tcTxStyle b="def" i="def"/>
      <a:tcStyle>
        <a:tcBdr/>
        <a:fill>
          <a:solidFill>
            <a:srgbClr val="F0F3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E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8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Címszöveg"/>
          <p:cNvSpPr txBox="1"/>
          <p:nvPr>
            <p:ph type="title"/>
          </p:nvPr>
        </p:nvSpPr>
        <p:spPr>
          <a:xfrm>
            <a:off x="1109980" y="882375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>
                <a:solidFill>
                  <a:srgbClr val="FFFFFF"/>
                </a:solidFill>
              </a:defRPr>
            </a:lvl1pPr>
          </a:lstStyle>
          <a:p>
            <a:pPr/>
            <a:r>
              <a:t>Címszöveg</a:t>
            </a:r>
          </a:p>
        </p:txBody>
      </p:sp>
      <p:sp>
        <p:nvSpPr>
          <p:cNvPr id="14" name="1. szövegtörzsszint…"/>
          <p:cNvSpPr txBox="1"/>
          <p:nvPr>
            <p:ph type="body" sz="quarter" idx="1"/>
          </p:nvPr>
        </p:nvSpPr>
        <p:spPr>
          <a:xfrm>
            <a:off x="1709529" y="3869633"/>
            <a:ext cx="8767862" cy="138816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" name="Egyenes összekötő 7"/>
          <p:cNvSpPr/>
          <p:nvPr/>
        </p:nvSpPr>
        <p:spPr>
          <a:xfrm>
            <a:off x="1978660" y="3733800"/>
            <a:ext cx="8229602" cy="0"/>
          </a:xfrm>
          <a:prstGeom prst="line">
            <a:avLst/>
          </a:prstGeom>
          <a:ln w="100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24" name="1. szövegtörzsszint…"/>
          <p:cNvSpPr txBox="1"/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ímszöveg"/>
          <p:cNvSpPr txBox="1"/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/>
            </a:lvl1pPr>
          </a:lstStyle>
          <a:p>
            <a:pPr/>
            <a:r>
              <a:t>Címszöveg</a:t>
            </a:r>
          </a:p>
        </p:txBody>
      </p:sp>
      <p:sp>
        <p:nvSpPr>
          <p:cNvPr id="33" name="1. szövegtörzsszint…"/>
          <p:cNvSpPr txBox="1"/>
          <p:nvPr>
            <p:ph type="body" sz="quarter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4" name="Egyenes összekötő 6"/>
          <p:cNvSpPr/>
          <p:nvPr/>
        </p:nvSpPr>
        <p:spPr>
          <a:xfrm>
            <a:off x="1981200" y="4020408"/>
            <a:ext cx="8229601" cy="1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43" name="1. szövegtörzsszint…"/>
          <p:cNvSpPr txBox="1"/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4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52" name="1. szövegtörzsszint…"/>
          <p:cNvSpPr txBox="1"/>
          <p:nvPr>
            <p:ph type="body" sz="quarter" idx="1"/>
          </p:nvPr>
        </p:nvSpPr>
        <p:spPr>
          <a:xfrm>
            <a:off x="1143000" y="2001510"/>
            <a:ext cx="4754880" cy="777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3" name="Szöveg helye 4"/>
          <p:cNvSpPr/>
          <p:nvPr>
            <p:ph type="body" sz="quarter" idx="13"/>
          </p:nvPr>
        </p:nvSpPr>
        <p:spPr>
          <a:xfrm>
            <a:off x="6269173" y="1999032"/>
            <a:ext cx="4754881" cy="77724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54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62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ímszöveg"/>
          <p:cNvSpPr txBox="1"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Címszöveg</a:t>
            </a:r>
          </a:p>
        </p:txBody>
      </p:sp>
      <p:sp>
        <p:nvSpPr>
          <p:cNvPr id="77" name="1. szövegtörzsszint…"/>
          <p:cNvSpPr txBox="1"/>
          <p:nvPr>
            <p:ph type="body" sz="half" idx="1"/>
          </p:nvPr>
        </p:nvSpPr>
        <p:spPr>
          <a:xfrm>
            <a:off x="5852159" y="1097280"/>
            <a:ext cx="5212080" cy="46634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3325" indent="-209005">
              <a:defRPr sz="3200"/>
            </a:lvl2pPr>
            <a:lvl3pPr marL="792480" indent="-243840">
              <a:defRPr sz="3200"/>
            </a:lvl3pPr>
            <a:lvl4pPr marL="1115567" indent="-292608">
              <a:defRPr sz="3200"/>
            </a:lvl4pPr>
            <a:lvl5pPr marL="1389888" indent="-292608">
              <a:defRPr sz="32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8" name="Szöveg helye 3"/>
          <p:cNvSpPr/>
          <p:nvPr>
            <p:ph type="body" sz="quarter" idx="13"/>
          </p:nvPr>
        </p:nvSpPr>
        <p:spPr>
          <a:xfrm>
            <a:off x="1143000" y="2834639"/>
            <a:ext cx="3931921" cy="30175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pPr>
          </a:p>
        </p:txBody>
      </p:sp>
      <p:sp>
        <p:nvSpPr>
          <p:cNvPr id="7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ímszöveg"/>
          <p:cNvSpPr txBox="1"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Címszöveg</a:t>
            </a:r>
          </a:p>
        </p:txBody>
      </p:sp>
      <p:sp>
        <p:nvSpPr>
          <p:cNvPr id="87" name="Kép helyőrzője 2"/>
          <p:cNvSpPr/>
          <p:nvPr>
            <p:ph type="pic" sz="half" idx="13"/>
          </p:nvPr>
        </p:nvSpPr>
        <p:spPr>
          <a:xfrm>
            <a:off x="5413247" y="1069847"/>
            <a:ext cx="6099049" cy="4800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1. szövegtörzsszint…"/>
          <p:cNvSpPr txBox="1"/>
          <p:nvPr>
            <p:ph type="body" sz="quarter" idx="1"/>
          </p:nvPr>
        </p:nvSpPr>
        <p:spPr>
          <a:xfrm>
            <a:off x="1143000" y="2834639"/>
            <a:ext cx="3931921" cy="28803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1pPr>
            <a:lvl2pPr marL="0" indent="4572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2pPr>
            <a:lvl3pPr marL="0" indent="9144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3pPr>
            <a:lvl4pPr marL="0" indent="13716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4pPr>
            <a:lvl5pPr marL="0" indent="18288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Címszöveg"/>
          <p:cNvSpPr txBox="1"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Címszöveg</a:t>
            </a:r>
          </a:p>
        </p:txBody>
      </p:sp>
      <p:sp>
        <p:nvSpPr>
          <p:cNvPr id="4" name="1. szövegtörzsszint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" name="Diasorszám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8600" marR="0" indent="-18287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1pPr>
      <a:lvl2pPr marL="475487" marR="0" indent="-201167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2pPr>
      <a:lvl3pPr marL="772159" marR="0" indent="-22352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3pPr>
      <a:lvl4pPr marL="1074419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4pPr>
      <a:lvl5pPr marL="1348740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5pPr>
      <a:lvl6pPr marL="16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6pPr>
      <a:lvl7pPr marL="19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7pPr>
      <a:lvl8pPr marL="22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8pPr>
      <a:lvl9pPr marL="25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texsis@gmail.com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gyenes összekötő 41"/>
          <p:cNvSpPr/>
          <p:nvPr/>
        </p:nvSpPr>
        <p:spPr>
          <a:xfrm>
            <a:off x="1978660" y="5462458"/>
            <a:ext cx="8229602" cy="1"/>
          </a:xfrm>
          <a:prstGeom prst="line">
            <a:avLst/>
          </a:prstGeom>
          <a:ln w="100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Cím 1"/>
          <p:cNvSpPr txBox="1"/>
          <p:nvPr>
            <p:ph type="ctrTitle"/>
          </p:nvPr>
        </p:nvSpPr>
        <p:spPr>
          <a:xfrm>
            <a:off x="1109980" y="4206240"/>
            <a:ext cx="9966960" cy="1325881"/>
          </a:xfrm>
          <a:prstGeom prst="rect">
            <a:avLst/>
          </a:prstGeom>
        </p:spPr>
        <p:txBody>
          <a:bodyPr/>
          <a:lstStyle/>
          <a:p>
            <a:pPr defTabSz="905255">
              <a:defRPr cap="none" sz="5346"/>
            </a:pPr>
            <a:r>
              <a:t>„Köss ki nálunk!”</a:t>
            </a:r>
            <a:br/>
            <a:r>
              <a:rPr sz="3959"/>
              <a:t>Gárdonyis Nyári Tábor  Balatonalmádi</a:t>
            </a:r>
          </a:p>
        </p:txBody>
      </p:sp>
      <p:sp>
        <p:nvSpPr>
          <p:cNvPr id="100" name="Alcím 2"/>
          <p:cNvSpPr txBox="1"/>
          <p:nvPr>
            <p:ph type="subTitle" sz="quarter" idx="1"/>
          </p:nvPr>
        </p:nvSpPr>
        <p:spPr>
          <a:xfrm>
            <a:off x="1709529" y="5598293"/>
            <a:ext cx="8767862" cy="553691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1100"/>
              </a:spcBef>
              <a:defRPr sz="3280"/>
            </a:lvl1pPr>
          </a:lstStyle>
          <a:p>
            <a:pPr/>
            <a:r>
              <a:t>2025. július 7-12.</a:t>
            </a:r>
          </a:p>
        </p:txBody>
      </p:sp>
      <p:pic>
        <p:nvPicPr>
          <p:cNvPr id="101" name="Kép 4" descr="Kép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500" y="275754"/>
            <a:ext cx="11081986" cy="2917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Étkezéssel kapcsolatos tudnivalók:</a:t>
            </a:r>
          </a:p>
        </p:txBody>
      </p:sp>
      <p:sp>
        <p:nvSpPr>
          <p:cNvPr id="151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Napi háromszori étkezés biztosított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A mennyiség a korábbi tapasztalatok szerint megfelelő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„Normál” és „mentes” menüt (glutén- és laktózmentes étrend) biztosítanak a résztvevőknek. </a:t>
            </a:r>
          </a:p>
          <a:p>
            <a:pPr>
              <a:defRPr b="1">
                <a:solidFill>
                  <a:srgbClr val="00B050"/>
                </a:solidFill>
              </a:defRPr>
            </a:pPr>
            <a:r>
              <a:t>Fontos, hogy az ételallergiában érintetettektől orvosi igazolást kér a konyha, legkésőbb indulás előtt két héttel eljuttatva a szervezőknek! Email: </a:t>
            </a:r>
            <a:r>
              <a:rPr u="sng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hlinkClick r:id="rId2" invalidUrl="" action="" tgtFrame="" tooltip="" history="1" highlightClick="0" endSnd="0"/>
              </a:rPr>
              <a:t>retexsis@gmail.com</a:t>
            </a:r>
          </a:p>
          <a:p>
            <a:pPr>
              <a:defRPr b="1">
                <a:solidFill>
                  <a:srgbClr val="00B050"/>
                </a:solidFill>
              </a:defRPr>
            </a:pPr>
            <a:r>
              <a:t>A konyha csak glutén és laktózmentes étkezést tud biztosítani!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A vásárlási lehetőség biztosított (Penny Market)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ím 1"/>
          <p:cNvSpPr txBox="1"/>
          <p:nvPr>
            <p:ph type="title"/>
          </p:nvPr>
        </p:nvSpPr>
        <p:spPr>
          <a:xfrm>
            <a:off x="1142999" y="177421"/>
            <a:ext cx="9875522" cy="1378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Szabályok, kötelezettségek</a:t>
            </a:r>
          </a:p>
        </p:txBody>
      </p:sp>
      <p:sp>
        <p:nvSpPr>
          <p:cNvPr id="154" name="Tartalom helye 2"/>
          <p:cNvSpPr txBox="1"/>
          <p:nvPr>
            <p:ph type="body" idx="1"/>
          </p:nvPr>
        </p:nvSpPr>
        <p:spPr>
          <a:xfrm>
            <a:off x="545909" y="1555844"/>
            <a:ext cx="11259405" cy="502237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300">
                <a:solidFill>
                  <a:srgbClr val="00B050"/>
                </a:solidFill>
              </a:defRPr>
            </a:pPr>
            <a:r>
              <a:t>A Táborozó köteles betartani a Házirendben foglaltakat.</a:t>
            </a:r>
            <a:endParaRPr sz="2000"/>
          </a:p>
          <a:p>
            <a:pPr>
              <a:lnSpc>
                <a:spcPct val="72000"/>
              </a:lnSpc>
              <a:defRPr sz="2300">
                <a:solidFill>
                  <a:srgbClr val="00B050"/>
                </a:solidFill>
              </a:defRPr>
            </a:pPr>
            <a:r>
              <a:t>A Táborozó köteles tartózkodni minden olyan megnyilvánulástól, közléstől vagy cselekedettől, amely mások személyiségi jogait, életét, egészségét vagy testi épségét veszélyeztetheti vagy sértheti.</a:t>
            </a:r>
            <a:endParaRPr sz="2000"/>
          </a:p>
          <a:p>
            <a:pPr>
              <a:lnSpc>
                <a:spcPct val="72000"/>
              </a:lnSpc>
              <a:defRPr sz="2300">
                <a:solidFill>
                  <a:srgbClr val="00B050"/>
                </a:solidFill>
              </a:defRPr>
            </a:pPr>
            <a:r>
              <a:t>A Táborozó köteles az előírásoknak megfelelően használni, eredeti állapotukban megőrizni a táborhely létesítményeit, felszereléseit, valamint a programok során használt eszközöket, továbbá saját, és más táborozó által a táborhelyre hozott tárgyait, értékeit.</a:t>
            </a:r>
            <a:endParaRPr sz="2000"/>
          </a:p>
          <a:p>
            <a:pPr>
              <a:lnSpc>
                <a:spcPct val="72000"/>
              </a:lnSpc>
              <a:defRPr sz="2300">
                <a:solidFill>
                  <a:srgbClr val="00B050"/>
                </a:solidFill>
              </a:defRPr>
            </a:pPr>
            <a:r>
              <a:t>A Táborozó felelős a rábízott és kikölcsönzött tárgyakért, ezek megrongálása, engedély nélküli elvitele kártérítési felelősséget von maga után, a mindenkor hatályos magyar jogszabályok szerint.</a:t>
            </a:r>
            <a:endParaRPr sz="2000"/>
          </a:p>
          <a:p>
            <a:pPr>
              <a:lnSpc>
                <a:spcPct val="72000"/>
              </a:lnSpc>
              <a:defRPr sz="2300">
                <a:solidFill>
                  <a:srgbClr val="00B050"/>
                </a:solidFill>
              </a:defRPr>
            </a:pPr>
            <a:r>
              <a:t>A Táborozó kötelessége, hogy óvja saját és társai testi épségét, egészségét, tartsa be a közlekedési, balesetvédelmi, tűzvédelmi, és egészségvédelmi szabályokat.</a:t>
            </a:r>
            <a:endParaRPr sz="2000"/>
          </a:p>
          <a:p>
            <a:pPr>
              <a:lnSpc>
                <a:spcPct val="72000"/>
              </a:lnSpc>
              <a:defRPr sz="2300">
                <a:solidFill>
                  <a:srgbClr val="00B050"/>
                </a:solidFill>
              </a:defRPr>
            </a:pPr>
            <a:r>
              <a:t>A Táborozó köteles minden olyan magatartástól tartózkodni, amely összeférhetetlen az általános együttélési normákkal.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Szabályok, kötelezettségek</a:t>
            </a:r>
          </a:p>
        </p:txBody>
      </p:sp>
      <p:sp>
        <p:nvSpPr>
          <p:cNvPr id="157" name="Tartalom hely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A Táborozó gyermek kötelessége, hogy haladéktalanul jelentse a felügyeletét ellátó Kísérőnek és/vagy a táborhely más alkalmazottjának, ha saját magát, társait, a táborhely alkalmazottjait, vagy másokat veszélyeztető állapotot, tevékenységet, illetve balesetet észlel. 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Táborozó a táborhelyet csak a táborvezető engedélyével, előzetes bejelentés alapján hagyhatja 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A Táborozók számára TILOS:</a:t>
            </a:r>
          </a:p>
        </p:txBody>
      </p:sp>
      <p:sp>
        <p:nvSpPr>
          <p:cNvPr id="160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A Táborozó gyermeknek a táborhely területét felügyelet nélkül elhagyni.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táborhely területére minden olyan tárgyat és anyagot behozni, amely veszélyes lehet az életre, egészségre és testi épségre, beleértve a tűzgyújtásra alkalmas eszközöket is.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táborhely területére romlandó vagy kereskedelmi mennyiségű élelmiszert behozni.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Táborozó gyermeknek alkoholt, szeszes italt, cigarettát és más tiltott szereket a táborhelyre behozni, fogyasztani, tárolni.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Kísérőknek alkoholt, szeszes italt és más tiltott szereket a táborhelyre behozni, fogyasztani, tárolni.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Szabályok, kötelezettségek</a:t>
            </a:r>
          </a:p>
        </p:txBody>
      </p:sp>
      <p:sp>
        <p:nvSpPr>
          <p:cNvPr id="163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00B050"/>
                </a:solidFill>
              </a:defRPr>
            </a:lvl1pPr>
          </a:lstStyle>
          <a:p>
            <a:pPr/>
            <a:r>
              <a:t>Ezen szabály megszegését biztonsági okokból minden Táborozó köteles jelenteni - gyermekek esetében a Kísérőjének, vagy a Táborvezetőnek, Kísérő esetében az  a Táborvezetőnek, amennyiben az a tudomására jut és/vagy közvetlen közelében történik.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Szabályok, kötelezettségek</a:t>
            </a:r>
          </a:p>
        </p:txBody>
      </p:sp>
      <p:sp>
        <p:nvSpPr>
          <p:cNvPr id="166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45719" algn="ctr">
              <a:buSzTx/>
              <a:buNone/>
              <a:defRPr sz="3200">
                <a:solidFill>
                  <a:srgbClr val="00B050"/>
                </a:solidFill>
              </a:defRPr>
            </a:lvl1pPr>
          </a:lstStyle>
          <a:p>
            <a:pPr/>
            <a:r>
              <a:t>A Gárdonyis Nyári Táborban az alkohol és más gyermekek és felnőttek számára tiltott szerek használatára vonatkozóan a zéró tolerancia elvét alkalmazzuk, a szabály be nem tartása a táborból való azonnali kizárást eredményezi.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A Táborozók értékeinek felügyelete:</a:t>
            </a:r>
          </a:p>
        </p:txBody>
      </p:sp>
      <p:sp>
        <p:nvSpPr>
          <p:cNvPr id="169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A táborozó tudomásul veszi, hogy a táborhelyen értékmegőrző nem üzemel.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nagyobb értékű tárgyak, felszerelések (pl. óra, ékszer, laptop, telefon, technikai eszközök) és nagyobb mennyiségű készpénz táborba történő behozatala a táborozó saját felelősségére történik, a Táborszervező és az Üzemeltető felelősséget ezekért a tárgyakért nem vállal.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szobanyitó karkötő letéti ára 5000 Ft, ezt kérem, hogy tartalékolják a diákok a tábor végéig, mivel a karkötő elvesztése esetén ezt ki kell fizetni.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Kártérítési felelősség:</a:t>
            </a:r>
          </a:p>
        </p:txBody>
      </p:sp>
      <p:sp>
        <p:nvSpPr>
          <p:cNvPr id="172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00B050"/>
                </a:solidFill>
              </a:defRPr>
            </a:lvl1pPr>
          </a:lstStyle>
          <a:p>
            <a:pPr/>
            <a:r>
              <a:t>A táborhely létesítményeit a Táborozó köteles rendeltetésszerűen használni, amennyiben kárt okoz, az kártérítési felelősséget von maga után. Károkozás esetén a Táborvezető köteles a csoport vezetőjével közösen a károkozás körülményeit megvizsgálni, az okozott kár mértékét felmérni, és azonosítani a felelős személyt, továbbá arról jegyzőkönyvet felvenni.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A tábor életének részletes szabályai</a:t>
            </a:r>
            <a:br/>
          </a:p>
        </p:txBody>
      </p:sp>
      <p:sp>
        <p:nvSpPr>
          <p:cNvPr id="175" name="Tartalom helye 2"/>
          <p:cNvSpPr txBox="1"/>
          <p:nvPr>
            <p:ph type="body" idx="1"/>
          </p:nvPr>
        </p:nvSpPr>
        <p:spPr>
          <a:xfrm>
            <a:off x="1143000" y="1555844"/>
            <a:ext cx="9872872" cy="4540156"/>
          </a:xfrm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Megérkezés, távozás: A szállások elfoglalásának időpontjáról a recepció ad tájékoztatást. Érkezéskor a szobák berendezését meg kell vizsgálni, hogy minden rendeltetésszerű és biztonságos legyen.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szobákat a távozás napján 10.00 óráig kell elhagyni.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Távozáskor a szobákat minden csoport köteles tisztán, a szemetet összegyűjtve, az ágyneműt lehúzva átadni.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szobákat távozás előtt az épület házgondnokának vagy az általa kijelölt személyeknek kell átadni, aki a szobák átvételét aláírásával igazolja.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Károkozás esetén a kártérítés összegét a felvett jegyzőkönyv alapján a szálláshely üzemeltető - az eset körülményeinek feltárását követően – a Táborozóval megtérítettheti.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Étkezés</a:t>
            </a:r>
          </a:p>
        </p:txBody>
      </p:sp>
      <p:sp>
        <p:nvSpPr>
          <p:cNvPr id="178" name="Tartalom helye 2"/>
          <p:cNvSpPr txBox="1"/>
          <p:nvPr>
            <p:ph type="body" idx="1"/>
          </p:nvPr>
        </p:nvSpPr>
        <p:spPr>
          <a:xfrm>
            <a:off x="1143000" y="1705970"/>
            <a:ext cx="9872872" cy="43900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 táborban napi háromszori étkezés biztosított . A főétkezések (a kirándulások kivételével) kizárólag a táborhely ebédlőjében történhetnek. Az étteremben kiadott ételt a szobákba bevinni szigorúan tilos. Edényeket, evőeszközöket az ebédlőből kivinni tilos. Bármely okból kihagyott étkezés cseréje, pótlása nem lehetséges.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 tihanyi kirándulás és az elutazás napján hidegcsomagot biztosítanak, melyet a reggeli során vehetnek át a Táborozók.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 főétkezések időpontjai – az előzetes megbeszélést követve – a következők: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Reggeli: 08:00</a:t>
            </a:r>
            <a:endParaRPr sz="25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Ebéd: 12:00</a:t>
            </a:r>
            <a:endParaRPr sz="25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Vacsora: 18:00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ím 1"/>
          <p:cNvSpPr txBox="1"/>
          <p:nvPr>
            <p:ph type="title"/>
          </p:nvPr>
        </p:nvSpPr>
        <p:spPr>
          <a:xfrm>
            <a:off x="1023581" y="586855"/>
            <a:ext cx="5319347" cy="2183642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B050"/>
                </a:solidFill>
              </a:defRPr>
            </a:pPr>
            <a:r>
              <a:t>Résztvevők: </a:t>
            </a:r>
            <a:br/>
            <a:r>
              <a:t>88 gárdonyis diák</a:t>
            </a:r>
            <a:br/>
            <a:r>
              <a:t>8 kísérő tanár</a:t>
            </a:r>
          </a:p>
        </p:txBody>
      </p:sp>
      <p:grpSp>
        <p:nvGrpSpPr>
          <p:cNvPr id="113" name="Tartalom helye 2"/>
          <p:cNvGrpSpPr/>
          <p:nvPr/>
        </p:nvGrpSpPr>
        <p:grpSpPr>
          <a:xfrm>
            <a:off x="1144129" y="3411018"/>
            <a:ext cx="5081923" cy="1913365"/>
            <a:chOff x="0" y="0"/>
            <a:chExt cx="5081922" cy="1913364"/>
          </a:xfrm>
        </p:grpSpPr>
        <p:sp>
          <p:nvSpPr>
            <p:cNvPr id="104" name="Kör"/>
            <p:cNvSpPr/>
            <p:nvPr/>
          </p:nvSpPr>
          <p:spPr>
            <a:xfrm>
              <a:off x="295813" y="0"/>
              <a:ext cx="925366" cy="92536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05" name="Négyzet"/>
            <p:cNvSpPr/>
            <p:nvPr/>
          </p:nvSpPr>
          <p:spPr>
            <a:xfrm>
              <a:off x="493021" y="197208"/>
              <a:ext cx="530948" cy="53094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06" name="Kaland"/>
            <p:cNvSpPr txBox="1"/>
            <p:nvPr/>
          </p:nvSpPr>
          <p:spPr>
            <a:xfrm>
              <a:off x="0" y="1213594"/>
              <a:ext cx="151699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182879" algn="ctr" defTabSz="11557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Gill Sans Light"/>
                <a:buChar char="•"/>
                <a:defRPr sz="26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Kaland</a:t>
              </a:r>
            </a:p>
          </p:txBody>
        </p:sp>
        <p:sp>
          <p:nvSpPr>
            <p:cNvPr id="107" name="Kör"/>
            <p:cNvSpPr/>
            <p:nvPr/>
          </p:nvSpPr>
          <p:spPr>
            <a:xfrm>
              <a:off x="2078278" y="0"/>
              <a:ext cx="925367" cy="92536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08" name="Négyszög"/>
            <p:cNvSpPr/>
            <p:nvPr/>
          </p:nvSpPr>
          <p:spPr>
            <a:xfrm>
              <a:off x="2275487" y="314821"/>
              <a:ext cx="530948" cy="295722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09" name="Izgalom"/>
            <p:cNvSpPr txBox="1"/>
            <p:nvPr/>
          </p:nvSpPr>
          <p:spPr>
            <a:xfrm>
              <a:off x="1782464" y="1213594"/>
              <a:ext cx="1516993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182879" algn="ctr" defTabSz="11557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Gill Sans Light"/>
                <a:buChar char="•"/>
                <a:defRPr sz="26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Izgalom</a:t>
              </a:r>
            </a:p>
          </p:txBody>
        </p:sp>
        <p:sp>
          <p:nvSpPr>
            <p:cNvPr id="110" name="Kör"/>
            <p:cNvSpPr/>
            <p:nvPr/>
          </p:nvSpPr>
          <p:spPr>
            <a:xfrm>
              <a:off x="3860744" y="0"/>
              <a:ext cx="925367" cy="92536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11" name="Négyzet"/>
            <p:cNvSpPr/>
            <p:nvPr/>
          </p:nvSpPr>
          <p:spPr>
            <a:xfrm>
              <a:off x="4057953" y="197208"/>
              <a:ext cx="530948" cy="53094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12" name="Felfedezés"/>
            <p:cNvSpPr txBox="1"/>
            <p:nvPr/>
          </p:nvSpPr>
          <p:spPr>
            <a:xfrm>
              <a:off x="3564930" y="1213594"/>
              <a:ext cx="1516993" cy="699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182879" algn="ctr" defTabSz="11557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Gill Sans Light"/>
                <a:buChar char="•"/>
                <a:defRPr sz="26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Felfedezés</a:t>
              </a:r>
            </a:p>
          </p:txBody>
        </p:sp>
      </p:grpSp>
      <p:pic>
        <p:nvPicPr>
          <p:cNvPr id="114" name="Kép 5" descr="Kép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1740" y="1446661"/>
            <a:ext cx="5653699" cy="413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Takarítás</a:t>
            </a:r>
          </a:p>
        </p:txBody>
      </p:sp>
      <p:sp>
        <p:nvSpPr>
          <p:cNvPr id="181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00B050"/>
                </a:solidFill>
              </a:defRPr>
            </a:lvl1pPr>
          </a:lstStyle>
          <a:p>
            <a:pPr/>
            <a:r>
              <a:t>A szobák és környékük tisztaságáért az ott tartózkodó táborozók felelősek a táborozás ideje alatt. A tábor végén ugyanolyan minőségben kell átadni a szobákat, mint ahogy a táborozók a tábor kezdetekor átvették.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Napirend, tábori programok </a:t>
            </a:r>
          </a:p>
        </p:txBody>
      </p:sp>
      <p:sp>
        <p:nvSpPr>
          <p:cNvPr id="184" name="Tartalom helye 2"/>
          <p:cNvSpPr txBox="1"/>
          <p:nvPr>
            <p:ph type="body" idx="1"/>
          </p:nvPr>
        </p:nvSpPr>
        <p:spPr>
          <a:xfrm>
            <a:off x="1143000" y="1705970"/>
            <a:ext cx="9872872" cy="4390031"/>
          </a:xfrm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Programok elmaradása: a jó időért garanciát vállalni nem tudnunk, ezért – bár rossz idő esetén a programok nagy részét fedett helyszínen megtartjuk – a programok változtatásának jogát fenntartjuk.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Este 22.00 és reggel 7.00 között a pihenést minden Táborozó számára biztosítani szükséges, ezért minden táborozónak tartózkodnia kell minden olyan tevékenység végzésétől, amely alkalmas mások nyugalmának megzavarására.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Ennek biztosítására a mobiltelefonokat éjszakára elvesszük a diákoktól.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 A tábori programok zavartalansága érdekében a Táborozók látogatása nem javasolt. Amennyiben látogatásra sor kerül, a Látogató a gyermek Kísérőjével egyeztetve, a recepción találkozhat a gyermekkel. A Látogató a recepció területét leszámítva – a gyermekek biztonsága érdekében – a táborhelyen nem tartózkodhat.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45719" algn="ctr">
              <a:buSzTx/>
              <a:buNone/>
              <a:defRPr sz="4400">
                <a:solidFill>
                  <a:srgbClr val="00B050"/>
                </a:solidFill>
              </a:defRPr>
            </a:lvl1pPr>
          </a:lstStyle>
          <a:p>
            <a:pPr/>
            <a:r>
              <a:t>A Házirend bármely pontjának megsértése, a táborozásból történő azonnali kizárást vonhatja maga után.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ím 1"/>
          <p:cNvSpPr txBox="1"/>
          <p:nvPr>
            <p:ph type="title"/>
          </p:nvPr>
        </p:nvSpPr>
        <p:spPr>
          <a:xfrm>
            <a:off x="1142999" y="272955"/>
            <a:ext cx="9875522" cy="655093"/>
          </a:xfrm>
          <a:prstGeom prst="rect">
            <a:avLst/>
          </a:prstGeom>
        </p:spPr>
        <p:txBody>
          <a:bodyPr/>
          <a:lstStyle>
            <a:lvl1pPr defTabSz="859536">
              <a:defRPr sz="3666">
                <a:solidFill>
                  <a:srgbClr val="00B050"/>
                </a:solidFill>
              </a:defRPr>
            </a:lvl1pPr>
          </a:lstStyle>
          <a:p>
            <a:pPr/>
            <a:r>
              <a:t>Biztonsági szabályok: Tűzvédelem</a:t>
            </a:r>
          </a:p>
        </p:txBody>
      </p:sp>
      <p:sp>
        <p:nvSpPr>
          <p:cNvPr id="190" name="Tartalom helye 2"/>
          <p:cNvSpPr txBox="1"/>
          <p:nvPr>
            <p:ph type="body" idx="1"/>
          </p:nvPr>
        </p:nvSpPr>
        <p:spPr>
          <a:xfrm>
            <a:off x="1143000" y="791570"/>
            <a:ext cx="9872872" cy="582759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Nyílt láng használata a táborhely teljes területén tilos.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Tűz esetén a "Tűzriadó terv" előírásait kell betartani. A táborhely területén levő közlekedési utakat szabadon kell hagyni. Az utakat és a kapukat eltorlaszolni tilos.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Elektromos berendezéseket hibás vezetékkel használni tilos. A tapasztalt hibát a táborhely recepcióján kell bejelenteni.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Az elektromos hálózat túláram elleni védelmét (biztosítékot) kiiktatni tilos.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Tűz esetén minden Táborozó köteles a tűzoltást vezető személy utasításait betartani.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Minden észlelt tűzesetet azonnal jelenteni kell az illetékes szerv felé telefonon, akár a saját mobilkészüléken is. (telefonszám: 105,112)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Tűzriadó terv: Azonnal hírt kell adni a tűz keletkezéséről. Hangos „Tűz van!” kiáltással, zajkeltéssel a táborhely dolgozóit értesíteni kell.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A Csoportvezető feladata, hogy a táborhely alkalmazottai és a Tűzoltóság megérkezéséig a Tűzriadó terv szerint irányítsák saját csoportjukat.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ím 1"/>
          <p:cNvSpPr txBox="1"/>
          <p:nvPr>
            <p:ph type="title"/>
          </p:nvPr>
        </p:nvSpPr>
        <p:spPr>
          <a:xfrm>
            <a:off x="1142999" y="272955"/>
            <a:ext cx="9875522" cy="8871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Baleset- és egészségvédelmi szabályok</a:t>
            </a:r>
          </a:p>
        </p:txBody>
      </p:sp>
      <p:sp>
        <p:nvSpPr>
          <p:cNvPr id="193" name="Tartalom helye 2"/>
          <p:cNvSpPr txBox="1"/>
          <p:nvPr>
            <p:ph type="body" idx="1"/>
          </p:nvPr>
        </p:nvSpPr>
        <p:spPr>
          <a:xfrm>
            <a:off x="1143000" y="1160060"/>
            <a:ext cx="9872872" cy="493594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 táborhely területén kullancs- és szúnyogírtószerek alkalmazása ajánlott.</a:t>
            </a:r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Veszélyt vagy balesetet előidéző helyzetet haladéktalanul jelenteni kell.</a:t>
            </a:r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 táborhelyhez tartozó üzemi területekre belépni tilos.</a:t>
            </a:r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 A szabadtéri játékokat és a sportpályát fegyelmezetten, egymás testi épségére ügyelve szabad használni.</a:t>
            </a:r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 beteg gyermeket (pl. hasmenés, hányás) a vonatkozó jogszabályi rendelkezések szerint az erre kijelölt betegszobában kell elkülöníteni az orvos megérkezéséig, vagy az orvoshoz történő elszállításáig.</a:t>
            </a:r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 Amennyiben a Táborozó a táborozás alatt fertőző betegség tüneteit észleli, vagy erre utaló gyanúja van, ő, illetve Kísérője köteles orvosi vizsgálatot kezdeményezni, köteles a vizsgálaton részt venni és az orvos utasításait betartani, adott esetben a tábort elhagyni.</a:t>
            </a:r>
          </a:p>
          <a:p>
            <a:pPr>
              <a:lnSpc>
                <a:spcPct val="81000"/>
              </a:lnSpc>
              <a:defRPr sz="2400">
                <a:solidFill>
                  <a:srgbClr val="00B050"/>
                </a:solidFill>
              </a:defRPr>
            </a:pPr>
            <a:r>
              <a:t>A tábor szobáinak ablakán kimászni tilos.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ím 1"/>
          <p:cNvSpPr txBox="1"/>
          <p:nvPr>
            <p:ph type="title"/>
          </p:nvPr>
        </p:nvSpPr>
        <p:spPr>
          <a:xfrm>
            <a:off x="1142999" y="245660"/>
            <a:ext cx="9875522" cy="723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Vízbiztonsági szabályok</a:t>
            </a:r>
          </a:p>
        </p:txBody>
      </p:sp>
      <p:sp>
        <p:nvSpPr>
          <p:cNvPr id="196" name="Tartalom helye 2"/>
          <p:cNvSpPr txBox="1"/>
          <p:nvPr>
            <p:ph type="body" idx="1"/>
          </p:nvPr>
        </p:nvSpPr>
        <p:spPr>
          <a:xfrm>
            <a:off x="1143000" y="846160"/>
            <a:ext cx="9872872" cy="5609232"/>
          </a:xfrm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A fürdőhelyen csak a kijelölt területen szabad fürödni. A fürdőzést felügyelő tanár szabja meg, milyen vízmélységig lehet bemenni a vízbe.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Táborozó gyermek csak felnőtt felügyelete mellett tartózkodhat a vízben.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táborozó csoportot Kísérők közül egy fő köteles a vízben tartózkodni a fürdőző gyermekekkel, egy fő pedig a partról köteles figyelemmel tartani a gyerekeket.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vízbe csak az arra kijelölt lépcsőkön szabad bemenni.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Tilos a partról a vízbe ugrani, a partvédő kövekre lépni, a vízbe szúró, éles vagy törékeny tárgyat bevinni, balesetveszélyes játékokat játszani.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partról és az úszóeszközökről (gumimatrac, illetve minden felfújható eszköz) fejest ugrani tilos.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Fürdőzők közelében úszóeszközöket használni csak úgy szabad, hogy azok a fürdőzőket ne zavarják és ne veszélyeztessék.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ím 1"/>
          <p:cNvSpPr txBox="1"/>
          <p:nvPr>
            <p:ph type="title"/>
          </p:nvPr>
        </p:nvSpPr>
        <p:spPr>
          <a:xfrm>
            <a:off x="1142999" y="609600"/>
            <a:ext cx="9875522" cy="700585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solidFill>
                  <a:srgbClr val="00B050"/>
                </a:solidFill>
              </a:defRPr>
            </a:lvl1pPr>
          </a:lstStyle>
          <a:p>
            <a:pPr/>
            <a:r>
              <a:t>Vízbiztonsági szabályok</a:t>
            </a:r>
          </a:p>
        </p:txBody>
      </p:sp>
      <p:sp>
        <p:nvSpPr>
          <p:cNvPr id="199" name="Tartalom helye 2"/>
          <p:cNvSpPr txBox="1"/>
          <p:nvPr>
            <p:ph type="body" idx="1"/>
          </p:nvPr>
        </p:nvSpPr>
        <p:spPr>
          <a:xfrm>
            <a:off x="1143000" y="1433014"/>
            <a:ext cx="9872872" cy="4662986"/>
          </a:xfrm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Tilos a szélben elsodródott fürdőeszközök, felfújható vízi játékeszközök után a fürdőhely határát jelző bóján túl úszni.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Tilos a tóban étkezni, tisztálkodószert használni, a vizet bármilyen módon szennyezni.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strandhatároló bójákra, valamint a vízmélységet jelző táblákra felmászni tilos.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hattyúk, kacsák etetése és hergelése tilos. 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vízben iszappal és kővel dobálózni tilos.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ím 1"/>
          <p:cNvSpPr txBox="1"/>
          <p:nvPr>
            <p:ph type="title"/>
          </p:nvPr>
        </p:nvSpPr>
        <p:spPr>
          <a:xfrm>
            <a:off x="1142999" y="609600"/>
            <a:ext cx="9875522" cy="550461"/>
          </a:xfrm>
          <a:prstGeom prst="rect">
            <a:avLst/>
          </a:prstGeom>
        </p:spPr>
        <p:txBody>
          <a:bodyPr/>
          <a:lstStyle>
            <a:lvl1pPr defTabSz="749808">
              <a:defRPr sz="3198">
                <a:solidFill>
                  <a:srgbClr val="00B050"/>
                </a:solidFill>
              </a:defRPr>
            </a:lvl1pPr>
          </a:lstStyle>
          <a:p>
            <a:pPr/>
            <a:r>
              <a:t>Vízbiztonsági szabályok</a:t>
            </a:r>
          </a:p>
        </p:txBody>
      </p:sp>
      <p:sp>
        <p:nvSpPr>
          <p:cNvPr id="202" name="Tartalom helye 2"/>
          <p:cNvSpPr txBox="1"/>
          <p:nvPr>
            <p:ph type="body" idx="1"/>
          </p:nvPr>
        </p:nvSpPr>
        <p:spPr>
          <a:xfrm>
            <a:off x="1143000" y="1351127"/>
            <a:ext cx="9872872" cy="4872252"/>
          </a:xfrm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A balatoni viharjelző rendszer szél esetén szabad szemmel is észlelhető. A viharjelző rendszer működése: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Nincs viharjelzés: a jelzőrendszer nem ad ki semmilyen jelzést, a fürdőzés biztonságos.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Elsőfokú viharjelzés: a jelzőrendszer 45 fényvillanást ad le percenként (lassú villogás). Fürdőzés csak partközelben, fokozott körültekintéssel engedélyezett. Felfújható eszközök használata ilyenkor tilos.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Másodfokú viharjelzés: a jelzőrendszer 90 fényvillanást ad le percenként (gyors villogás), a vízben tartózkodni tilos. A vízimentők mindenkit felszólítanak ilyenkor, hogy hagyják el a vizet.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Vízbiztonsági szabályok</a:t>
            </a:r>
          </a:p>
        </p:txBody>
      </p:sp>
      <p:sp>
        <p:nvSpPr>
          <p:cNvPr id="205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Káros hatások elkerülése érdekében használjanak naptejet, sapkát, valamint ügyeljenek a folyadékpótlásra.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19.00 óra után a fürdőzés tilos. A csoportok legkésőbb eddig az időpontig kötelesek elhagyni a strand területét.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A strandon a vízimentők munkatársai 9.00 és 19.00 óra között dolgoznak, kéréseiket, illetve utasításaikat minden esetben be kell tartani.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ím 1"/>
          <p:cNvSpPr txBox="1"/>
          <p:nvPr>
            <p:ph type="title"/>
          </p:nvPr>
        </p:nvSpPr>
        <p:spPr>
          <a:xfrm>
            <a:off x="682388" y="272955"/>
            <a:ext cx="10336132" cy="750627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B050"/>
                </a:solidFill>
              </a:defRPr>
            </a:lvl1pPr>
          </a:lstStyle>
          <a:p>
            <a:pPr/>
            <a:r>
              <a:t>Szobák használatával kapcsolatos szabályok</a:t>
            </a:r>
          </a:p>
        </p:txBody>
      </p:sp>
      <p:sp>
        <p:nvSpPr>
          <p:cNvPr id="208" name="Tartalom helye 2"/>
          <p:cNvSpPr txBox="1"/>
          <p:nvPr>
            <p:ph type="body" idx="1"/>
          </p:nvPr>
        </p:nvSpPr>
        <p:spPr>
          <a:xfrm>
            <a:off x="1143000" y="1023582"/>
            <a:ext cx="9872872" cy="55819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Kulcskártya elvesztése esetén a vendégeknek a recepción meghatározott díjat kell fizetni: karóra / 10 000 Ft, kártya / 5000 Ft.</a:t>
            </a:r>
          </a:p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TILOS: a szobákban dohányozni, kisállatot behozni, az üzemi területekre belépni, testi épséget veszélyeztető tárgyakat és anyagokat a CRK területére behozni.</a:t>
            </a:r>
          </a:p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 TILOS: rágóval belépni az étterembe, illetve rágógumit a tányérokra, az asztalokra, a székekre és a szobákban található bútorokra ragasztani.</a:t>
            </a:r>
          </a:p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TILOS: információk, tájékoztatók kiragasztása a falakra. Szükség esetén a folyosók ablakára helyezzék ki ezeket, majd az elutazás napján foltmentesen távolítsák el.</a:t>
            </a:r>
          </a:p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Kérjük a szobák és a folyosók ablakain keresztül ne közlekedjenek.</a:t>
            </a:r>
          </a:p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A szobai ablakokat nem szabad kinyitni, az leállítja a fűtés/hűtés/szellőztető rendszert, amit csak központilag lehet újraindítani.</a:t>
            </a:r>
          </a:p>
          <a:p>
            <a:pPr>
              <a:lnSpc>
                <a:spcPct val="81000"/>
              </a:lnSpc>
              <a:defRPr>
                <a:solidFill>
                  <a:srgbClr val="00B050"/>
                </a:solidFill>
              </a:defRPr>
            </a:pPr>
            <a:r>
              <a:t>A szobákban 100 W-nál nagyobb teljesítményű elektromos készüléket (vasaló, vízforraló, kávéfőző stb.) használni nem szabad.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ím 1"/>
          <p:cNvSpPr txBox="1"/>
          <p:nvPr>
            <p:ph type="title"/>
          </p:nvPr>
        </p:nvSpPr>
        <p:spPr>
          <a:xfrm>
            <a:off x="1023581" y="252539"/>
            <a:ext cx="5319347" cy="389638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B050"/>
                </a:solidFill>
              </a:defRPr>
            </a:pPr>
            <a:r>
              <a:t>Utazás: autóbusszal</a:t>
            </a:r>
            <a:br/>
            <a:r>
              <a:t>Indulás: július 7. 8:00 </a:t>
            </a:r>
            <a:br/>
            <a:r>
              <a:t>Ady Endre utcai parkoló (találkozás:7:30)</a:t>
            </a:r>
            <a:br/>
            <a:br/>
            <a:r>
              <a:t>Elhelyezés: 6 ágyas szobákban</a:t>
            </a:r>
            <a:br/>
            <a:br/>
            <a:r>
              <a:t>Érkezés haza: július 12. 14-15 óra körül</a:t>
            </a:r>
          </a:p>
        </p:txBody>
      </p:sp>
      <p:pic>
        <p:nvPicPr>
          <p:cNvPr id="117" name="6. kép" descr="6. ké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257242"/>
            <a:ext cx="4996673" cy="63570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Tartalom helye 2"/>
          <p:cNvGrpSpPr/>
          <p:nvPr/>
        </p:nvGrpSpPr>
        <p:grpSpPr>
          <a:xfrm>
            <a:off x="1144129" y="4737523"/>
            <a:ext cx="5081923" cy="1913365"/>
            <a:chOff x="0" y="0"/>
            <a:chExt cx="5081922" cy="1913363"/>
          </a:xfrm>
        </p:grpSpPr>
        <p:sp>
          <p:nvSpPr>
            <p:cNvPr id="118" name="Kör"/>
            <p:cNvSpPr/>
            <p:nvPr/>
          </p:nvSpPr>
          <p:spPr>
            <a:xfrm>
              <a:off x="295813" y="0"/>
              <a:ext cx="925366" cy="92536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19" name="Négyzet"/>
            <p:cNvSpPr/>
            <p:nvPr/>
          </p:nvSpPr>
          <p:spPr>
            <a:xfrm>
              <a:off x="493021" y="197209"/>
              <a:ext cx="530948" cy="530948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20" name="Kaland"/>
            <p:cNvSpPr txBox="1"/>
            <p:nvPr/>
          </p:nvSpPr>
          <p:spPr>
            <a:xfrm>
              <a:off x="0" y="1213593"/>
              <a:ext cx="151699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182879" algn="ctr" defTabSz="11557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Gill Sans Light"/>
                <a:buChar char="•"/>
                <a:defRPr sz="26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Kaland</a:t>
              </a:r>
            </a:p>
          </p:txBody>
        </p:sp>
        <p:sp>
          <p:nvSpPr>
            <p:cNvPr id="121" name="Kör"/>
            <p:cNvSpPr/>
            <p:nvPr/>
          </p:nvSpPr>
          <p:spPr>
            <a:xfrm>
              <a:off x="2078278" y="0"/>
              <a:ext cx="925367" cy="92536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22" name="Négyzet"/>
            <p:cNvSpPr/>
            <p:nvPr/>
          </p:nvSpPr>
          <p:spPr>
            <a:xfrm>
              <a:off x="2275487" y="197209"/>
              <a:ext cx="530948" cy="53094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23" name="Izgalom"/>
            <p:cNvSpPr txBox="1"/>
            <p:nvPr/>
          </p:nvSpPr>
          <p:spPr>
            <a:xfrm>
              <a:off x="1782464" y="1213593"/>
              <a:ext cx="1516993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182879" algn="ctr" defTabSz="11557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Gill Sans Light"/>
                <a:buChar char="•"/>
                <a:defRPr sz="26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Izgalom</a:t>
              </a:r>
            </a:p>
          </p:txBody>
        </p:sp>
        <p:sp>
          <p:nvSpPr>
            <p:cNvPr id="124" name="Kör"/>
            <p:cNvSpPr/>
            <p:nvPr/>
          </p:nvSpPr>
          <p:spPr>
            <a:xfrm>
              <a:off x="3860744" y="0"/>
              <a:ext cx="925367" cy="92536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25" name="Négyzet"/>
            <p:cNvSpPr/>
            <p:nvPr/>
          </p:nvSpPr>
          <p:spPr>
            <a:xfrm>
              <a:off x="4057953" y="197209"/>
              <a:ext cx="530948" cy="530948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400"/>
                </a:spcBef>
                <a:defRPr sz="2200">
                  <a:solidFill>
                    <a:schemeClr val="accent1"/>
                  </a:solidFill>
                </a:defRPr>
              </a:pPr>
            </a:p>
          </p:txBody>
        </p:sp>
        <p:sp>
          <p:nvSpPr>
            <p:cNvPr id="126" name="Felfedezés"/>
            <p:cNvSpPr txBox="1"/>
            <p:nvPr/>
          </p:nvSpPr>
          <p:spPr>
            <a:xfrm>
              <a:off x="3564930" y="1213593"/>
              <a:ext cx="1516993" cy="699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182879" algn="ctr" defTabSz="11557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Gill Sans Light"/>
                <a:buChar char="•"/>
                <a:defRPr sz="26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Felfedezés</a:t>
              </a:r>
            </a:p>
          </p:txBody>
        </p:sp>
      </p:grpSp>
      <p:pic>
        <p:nvPicPr>
          <p:cNvPr id="128" name="Kép 2" descr="Kép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72457" y="252540"/>
            <a:ext cx="5367940" cy="6361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ím 1"/>
          <p:cNvSpPr txBox="1"/>
          <p:nvPr>
            <p:ph type="title"/>
          </p:nvPr>
        </p:nvSpPr>
        <p:spPr>
          <a:xfrm>
            <a:off x="723331" y="609600"/>
            <a:ext cx="10295189" cy="454925"/>
          </a:xfrm>
          <a:prstGeom prst="rect">
            <a:avLst/>
          </a:prstGeom>
        </p:spPr>
        <p:txBody>
          <a:bodyPr/>
          <a:lstStyle>
            <a:lvl1pPr defTabSz="594359">
              <a:defRPr sz="2534">
                <a:solidFill>
                  <a:srgbClr val="00B050"/>
                </a:solidFill>
              </a:defRPr>
            </a:lvl1pPr>
          </a:lstStyle>
          <a:p>
            <a:pPr/>
            <a:r>
              <a:t>Szobák használatával kapcsolatos szabályok</a:t>
            </a:r>
          </a:p>
        </p:txBody>
      </p:sp>
      <p:sp>
        <p:nvSpPr>
          <p:cNvPr id="211" name="Tartalom helye 2"/>
          <p:cNvSpPr txBox="1"/>
          <p:nvPr>
            <p:ph type="body" idx="1"/>
          </p:nvPr>
        </p:nvSpPr>
        <p:spPr>
          <a:xfrm>
            <a:off x="1143000" y="1487606"/>
            <a:ext cx="9872872" cy="4608394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00B050"/>
                </a:solidFill>
              </a:defRPr>
            </a:pPr>
            <a:r>
              <a:t>Az üzemeltető nem vállal felelősséget a nem rendeltetésszerű használatból adódó esetleges anyagi károkért vagy balesetekért.</a:t>
            </a:r>
          </a:p>
          <a:p>
            <a:pPr>
              <a:defRPr sz="2400">
                <a:solidFill>
                  <a:srgbClr val="00B050"/>
                </a:solidFill>
              </a:defRPr>
            </a:pPr>
            <a:r>
              <a:t>A szobákban az ágyneművel megágyazott ágyak állnak rendelkezésre, a többi ágyat ne használják, ne nyissák le!</a:t>
            </a:r>
          </a:p>
          <a:p>
            <a:pPr>
              <a:defRPr sz="2400">
                <a:solidFill>
                  <a:srgbClr val="00B050"/>
                </a:solidFill>
              </a:defRPr>
            </a:pPr>
            <a:r>
              <a:t>A szálláshelyen hagyott értékekért a szállásadó nem vállal felelősséget.</a:t>
            </a:r>
          </a:p>
          <a:p>
            <a:pPr>
              <a:defRPr sz="2400">
                <a:solidFill>
                  <a:srgbClr val="00B050"/>
                </a:solidFill>
              </a:defRPr>
            </a:pPr>
            <a:r>
              <a:t>Kérjük, hogy a szobákban található felszerelési tárgyakat, törölközőket, plédeket a strandra ne vigyék ki. Kérjük, a strandon is vigyázzanak értékeikre.</a:t>
            </a:r>
          </a:p>
          <a:p>
            <a:pPr>
              <a:defRPr sz="2400">
                <a:solidFill>
                  <a:srgbClr val="00B050"/>
                </a:solidFill>
              </a:defRPr>
            </a:pPr>
            <a:r>
              <a:t>Ciszterci Rekreációs Központ 8220 Balatonalmádi, Verseny utca 1. Tel: 0688/593-678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ím 1"/>
          <p:cNvSpPr txBox="1"/>
          <p:nvPr>
            <p:ph type="title"/>
          </p:nvPr>
        </p:nvSpPr>
        <p:spPr>
          <a:xfrm>
            <a:off x="736979" y="218364"/>
            <a:ext cx="10740788" cy="1214651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00B050"/>
                </a:solidFill>
              </a:defRPr>
            </a:lvl1pPr>
          </a:lstStyle>
          <a:p>
            <a:pPr/>
            <a:r>
              <a:t>Kérem, a tanulók a következő eszközöket hozzák magukkal:</a:t>
            </a:r>
          </a:p>
        </p:txBody>
      </p:sp>
      <p:sp>
        <p:nvSpPr>
          <p:cNvPr id="214" name="Tartalom helye 2"/>
          <p:cNvSpPr txBox="1"/>
          <p:nvPr>
            <p:ph type="body" idx="1"/>
          </p:nvPr>
        </p:nvSpPr>
        <p:spPr>
          <a:xfrm>
            <a:off x="1143000" y="1433014"/>
            <a:ext cx="9872872" cy="48449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Ágyneműt adnak, de az nem vihető ki a szobából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Kullancs-és szúnyogriasztó spray vagy krém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Megfelelő faktorszámú naptej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Sapka vagy kalap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Papírzsebkendő</a:t>
            </a:r>
            <a:endParaRPr sz="25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Sebtapasz</a:t>
            </a:r>
            <a:endParaRPr sz="25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Vizes flakon vagy kulacs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Nincs hűtő a szobákban</a:t>
            </a:r>
            <a:endParaRPr sz="20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Az utazótáska lehetőleg ne merev falú gurulós bőrönd legyen, hanem összehajtható sporttáska, mert könnyebben elfér a szobákban</a:t>
            </a:r>
            <a:endParaRPr sz="2500"/>
          </a:p>
          <a:p>
            <a:pPr>
              <a:lnSpc>
                <a:spcPct val="81000"/>
              </a:lnSpc>
              <a:defRPr sz="2300">
                <a:solidFill>
                  <a:srgbClr val="00B050"/>
                </a:solidFill>
              </a:defRPr>
            </a:pPr>
            <a:r>
              <a:t>Kisebb hátizsák napi használatra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2160" y="395784"/>
            <a:ext cx="4726676" cy="354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Kép 3" descr="Kép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820" y="395784"/>
            <a:ext cx="4170025" cy="3127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Kép 4" descr="Kép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7831" y="3523303"/>
            <a:ext cx="5761220" cy="2499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églalap 23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Cím 1"/>
          <p:cNvSpPr txBox="1"/>
          <p:nvPr>
            <p:ph type="title"/>
          </p:nvPr>
        </p:nvSpPr>
        <p:spPr>
          <a:xfrm>
            <a:off x="6096000" y="609600"/>
            <a:ext cx="5038844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Köszönjük a figyelmüket!</a:t>
            </a:r>
          </a:p>
        </p:txBody>
      </p:sp>
      <p:sp>
        <p:nvSpPr>
          <p:cNvPr id="222" name="Tartalom helye 7"/>
          <p:cNvSpPr txBox="1"/>
          <p:nvPr>
            <p:ph type="body" sz="half" idx="1"/>
          </p:nvPr>
        </p:nvSpPr>
        <p:spPr>
          <a:xfrm>
            <a:off x="6096000" y="2057400"/>
            <a:ext cx="5038844" cy="4038600"/>
          </a:xfrm>
          <a:prstGeom prst="rect">
            <a:avLst/>
          </a:prstGeom>
        </p:spPr>
        <p:txBody>
          <a:bodyPr/>
          <a:lstStyle/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Dr. Szabó Zsuzsanna (táborvezető)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Bóta Marianna (sportiskolai táborrész vezető)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Bedécs Szilvia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Prázmári Éva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Árvainé Kovács Krisztina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Dóra Zsuzsanna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Bozsik Zoltán</a:t>
            </a:r>
          </a:p>
          <a:p>
            <a:pPr marL="0" indent="45719">
              <a:lnSpc>
                <a:spcPct val="81000"/>
              </a:lnSpc>
              <a:buSzTx/>
              <a:buNone/>
              <a:defRPr>
                <a:solidFill>
                  <a:srgbClr val="FFFFFF"/>
                </a:solidFill>
              </a:defRPr>
            </a:pPr>
            <a:r>
              <a:t>Fodor Beáta</a:t>
            </a:r>
          </a:p>
        </p:txBody>
      </p:sp>
      <p:sp>
        <p:nvSpPr>
          <p:cNvPr id="223" name="Téglalap 25"/>
          <p:cNvSpPr/>
          <p:nvPr/>
        </p:nvSpPr>
        <p:spPr>
          <a:xfrm>
            <a:off x="228599" y="243840"/>
            <a:ext cx="11724642" cy="637794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4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59" y="243840"/>
            <a:ext cx="5220689" cy="6377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ím 1"/>
          <p:cNvSpPr txBox="1"/>
          <p:nvPr>
            <p:ph type="title"/>
          </p:nvPr>
        </p:nvSpPr>
        <p:spPr>
          <a:xfrm>
            <a:off x="1142999" y="609600"/>
            <a:ext cx="9875522" cy="8643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Csomagolás</a:t>
            </a:r>
          </a:p>
        </p:txBody>
      </p:sp>
      <p:sp>
        <p:nvSpPr>
          <p:cNvPr id="131" name="Tartalom helye 2"/>
          <p:cNvSpPr txBox="1"/>
          <p:nvPr>
            <p:ph type="body" idx="1"/>
          </p:nvPr>
        </p:nvSpPr>
        <p:spPr>
          <a:xfrm>
            <a:off x="1143000" y="1351127"/>
            <a:ext cx="9872872" cy="474487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A buszra a nagy létszám miatt lehetőleg egy kisebb méretű utazó hátizsákkal történjen a felszállás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A kis hátizsák javasolt tartalma: iratok (szig, vagy útlevél, diákigazolvány, TAJ-kártya), pénztárca költőpénzzel, a szükséges gyógyszerek a szedéssel kapcsolatos tudnivalók leírásával, aláírt szülői nyilatkozatok, telefon (töltő a nagy táskában), szendvics, innivaló biztonságosan nyitható-zárható flakonban vagy kulacsban, esőkabát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A nagyobb táska tartalma: kényelmes, az időjárásnak megfelelő ruházat 6 napra, 2 váltás fürdőruha, két törölköző: egy a strandra, egy a tisztálkodáshoz, tisztálkodószerek, esetleg piknik pléd a kényelmesebb napozáshoz, 1 pár zárt cipő (sportolásra is megfelelő), 1 pár papucs (a mezítláb járás csak a strandon engedélyezett vízbe menéskor), tolltartó, sapka, naptej, szúnyogriasztó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Csomagolás</a:t>
            </a:r>
          </a:p>
        </p:txBody>
      </p:sp>
      <p:sp>
        <p:nvSpPr>
          <p:cNvPr id="134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Lehet hozni játékot, lehetőleg nem nagy értékű,  kisméretű, társasjátékokat, felfújható strandjátékokat, búvárszemüveget, könyvet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Kérjük, a szabályoknak megfelelően ne hozzanak alkohol- vagy koffein- tartalmú italokat(ENERGIAITAL) és élelmiszereket, hűtést igénylő élelmiszereket, szúró-, vágó-, és tűzgyújtásra alkalmas eszközöket, nagy zajt keltő eszközöket, dohányárut, vagy dohányzáshoz hasonló módon használható anyagokat-eszközöket (elf bar, snüssz, vízipipa, stb. tilos), elektromos játékokat és nagyon drága vagy nagyon féltett játékokat, használati tárgyakat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Programok</a:t>
            </a:r>
          </a:p>
        </p:txBody>
      </p:sp>
      <p:sp>
        <p:nvSpPr>
          <p:cNvPr id="137" name="Tartalom helye 2"/>
          <p:cNvSpPr txBox="1"/>
          <p:nvPr>
            <p:ph type="body" idx="1"/>
          </p:nvPr>
        </p:nvSpPr>
        <p:spPr>
          <a:xfrm>
            <a:off x="1143000" y="1705970"/>
            <a:ext cx="9872872" cy="439003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Ébresztő  7:30-7:40 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Reggeli 8:00 – 9:00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Strandolás kiscsoportos foglalkozásokkal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Ebéd 12:00 – 13:00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Ebéd utáni csendes foglalkozás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Strandolás kiscsoportos foglalkozásokkal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Vacsora 18:00-19:00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Esti fakultatív programok 19:00-21:00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Takarodó: 22 óra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Ízelítő a programjainkból</a:t>
            </a:r>
          </a:p>
        </p:txBody>
      </p:sp>
      <p:sp>
        <p:nvSpPr>
          <p:cNvPr id="140" name="Tartalom helye 2"/>
          <p:cNvSpPr txBox="1"/>
          <p:nvPr>
            <p:ph type="body" idx="1"/>
          </p:nvPr>
        </p:nvSpPr>
        <p:spPr>
          <a:xfrm>
            <a:off x="1159564" y="2057400"/>
            <a:ext cx="9872872" cy="4038600"/>
          </a:xfrm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Csapatépítő játékok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Reggeli és esti áhítat, 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Érzékenyítő foglalkozások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Interaktív foglalkozások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Fakultatív túrázási lehetőségek - csákányhegyi kilátó Csopak, Óvári kiáltó Balatonalmádi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ím 1"/>
          <p:cNvSpPr txBox="1"/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/>
            <a:r>
              <a:t>Ízelítő a programjainkból</a:t>
            </a:r>
          </a:p>
        </p:txBody>
      </p:sp>
      <p:sp>
        <p:nvSpPr>
          <p:cNvPr id="143" name="Tartalom hely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300">
                <a:solidFill>
                  <a:srgbClr val="00B050"/>
                </a:solidFill>
              </a:defRPr>
            </a:pPr>
            <a:r>
              <a:t>Csillagászati megfigyelések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Kézműves műhely többféle foglalkozással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Sor- és váltóversenyek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Számháború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társasjátékok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Kahoot</a:t>
            </a:r>
          </a:p>
          <a:p>
            <a:pPr>
              <a:defRPr sz="2300">
                <a:solidFill>
                  <a:srgbClr val="00B050"/>
                </a:solidFill>
              </a:defRPr>
            </a:pPr>
            <a:r>
              <a:t>Tánctanulás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ím 1"/>
          <p:cNvSpPr txBox="1"/>
          <p:nvPr>
            <p:ph type="title"/>
          </p:nvPr>
        </p:nvSpPr>
        <p:spPr>
          <a:xfrm>
            <a:off x="1023581" y="561455"/>
            <a:ext cx="8692063" cy="1820214"/>
          </a:xfrm>
          <a:prstGeom prst="rect">
            <a:avLst/>
          </a:prstGeom>
        </p:spPr>
        <p:txBody>
          <a:bodyPr/>
          <a:lstStyle/>
          <a:p>
            <a:pPr indent="28346" defTabSz="566927">
              <a:spcBef>
                <a:spcPts val="800"/>
              </a:spcBef>
              <a:defRPr sz="2232">
                <a:solidFill>
                  <a:srgbClr val="00B050"/>
                </a:solidFill>
              </a:defRPr>
            </a:pPr>
            <a:r>
              <a:t>Csütörtök: Balatonfűzfő</a:t>
            </a:r>
          </a:p>
          <a:p>
            <a:pPr indent="28346" defTabSz="566927">
              <a:spcBef>
                <a:spcPts val="800"/>
              </a:spcBef>
              <a:defRPr sz="2232">
                <a:solidFill>
                  <a:srgbClr val="00B050"/>
                </a:solidFill>
              </a:defRPr>
            </a:pPr>
          </a:p>
          <a:p>
            <a:pPr indent="28346" defTabSz="566927">
              <a:spcBef>
                <a:spcPts val="800"/>
              </a:spcBef>
              <a:defRPr sz="2232">
                <a:solidFill>
                  <a:srgbClr val="00B050"/>
                </a:solidFill>
              </a:defRPr>
            </a:pPr>
            <a:r>
              <a:t>Bob és kalandpark - külön ppt-s tájékoztatón</a:t>
            </a:r>
          </a:p>
          <a:p>
            <a:pPr indent="28346" defTabSz="566927">
              <a:spcBef>
                <a:spcPts val="800"/>
              </a:spcBef>
              <a:defRPr sz="2232">
                <a:solidFill>
                  <a:srgbClr val="00B050"/>
                </a:solidFill>
              </a:defRPr>
            </a:pPr>
            <a:r>
              <a:t>Balatoni obszervatórium - kozmikus utazás</a:t>
            </a:r>
            <a:br>
              <a:rPr sz="1488"/>
            </a:br>
          </a:p>
        </p:txBody>
      </p:sp>
      <p:grpSp>
        <p:nvGrpSpPr>
          <p:cNvPr id="148" name="Képgaléria"/>
          <p:cNvGrpSpPr/>
          <p:nvPr/>
        </p:nvGrpSpPr>
        <p:grpSpPr>
          <a:xfrm>
            <a:off x="2968731" y="2619793"/>
            <a:ext cx="8533236" cy="3793707"/>
            <a:chOff x="0" y="0"/>
            <a:chExt cx="8533235" cy="3793706"/>
          </a:xfrm>
        </p:grpSpPr>
        <p:pic>
          <p:nvPicPr>
            <p:cNvPr id="146" name="DJI_0747-scaled-1-1240x698.jpg.webp" descr="DJI_0747-scaled-1-1240x698.jpg.webp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4740" r="0" b="14740"/>
            <a:stretch>
              <a:fillRect/>
            </a:stretch>
          </p:blipFill>
          <p:spPr>
            <a:xfrm>
              <a:off x="0" y="0"/>
              <a:ext cx="8533236" cy="3387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Adjon meg képfeliratot."/>
            <p:cNvSpPr/>
            <p:nvPr/>
          </p:nvSpPr>
          <p:spPr>
            <a:xfrm>
              <a:off x="0" y="3463506"/>
              <a:ext cx="8533236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Adjon meg képfeliratot.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ázis">
  <a:themeElements>
    <a:clrScheme name="Bázis">
      <a:dk1>
        <a:srgbClr val="000000"/>
      </a:dk1>
      <a:lt1>
        <a:srgbClr val="A6B727"/>
      </a:lt1>
      <a:dk2>
        <a:srgbClr val="A7A7A7"/>
      </a:dk2>
      <a:lt2>
        <a:srgbClr val="535353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0000FF"/>
      </a:hlink>
      <a:folHlink>
        <a:srgbClr val="FF00FF"/>
      </a:folHlink>
    </a:clrScheme>
    <a:fontScheme name="Bázi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áz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ázis">
  <a:themeElements>
    <a:clrScheme name="Báz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0000FF"/>
      </a:hlink>
      <a:folHlink>
        <a:srgbClr val="FF00FF"/>
      </a:folHlink>
    </a:clrScheme>
    <a:fontScheme name="Bázi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áz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