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269" r:id="rId6"/>
    <p:sldId id="272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lázsi" userId="7ef8f5d5573a5fcf" providerId="LiveId" clId="{4D16B622-9C15-47C1-ADFA-5E95288C9CC1}"/>
    <pc:docChg chg="modSld sldOrd">
      <pc:chgData name="Emma Balázsi" userId="7ef8f5d5573a5fcf" providerId="LiveId" clId="{4D16B622-9C15-47C1-ADFA-5E95288C9CC1}" dt="2021-03-21T17:26:28.652" v="3"/>
      <pc:docMkLst>
        <pc:docMk/>
      </pc:docMkLst>
      <pc:sldChg chg="ord">
        <pc:chgData name="Emma Balázsi" userId="7ef8f5d5573a5fcf" providerId="LiveId" clId="{4D16B622-9C15-47C1-ADFA-5E95288C9CC1}" dt="2021-03-21T17:26:28.652" v="3"/>
        <pc:sldMkLst>
          <pc:docMk/>
          <pc:sldMk cId="3200114259" sldId="271"/>
        </pc:sldMkLst>
      </pc:sldChg>
      <pc:sldChg chg="ord">
        <pc:chgData name="Emma Balázsi" userId="7ef8f5d5573a5fcf" providerId="LiveId" clId="{4D16B622-9C15-47C1-ADFA-5E95288C9CC1}" dt="2021-03-21T17:26:17.619" v="1"/>
        <pc:sldMkLst>
          <pc:docMk/>
          <pc:sldMk cId="3099074675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5731357" cy="3686015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Nagyböjt</a:t>
            </a:r>
            <a:endParaRPr lang="en-US" sz="8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AC96E-AA33-4309-B51D-072F59E6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914" y="4858317"/>
            <a:ext cx="21246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Balázsi </a:t>
            </a:r>
            <a:r>
              <a:rPr lang="hu-HU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Emma</a:t>
            </a:r>
            <a:r>
              <a:rPr lang="hu-HU" dirty="0" smtClean="0"/>
              <a:t> </a:t>
            </a:r>
          </a:p>
          <a:p>
            <a:pPr algn="ctr"/>
            <a:r>
              <a:rPr lang="hu-HU" dirty="0" smtClean="0"/>
              <a:t>9.kny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73BA7-A7CE-4F12-AE3D-351ED96E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FFFFFF"/>
                </a:solidFill>
              </a:rPr>
              <a:t>A nagyböjt </a:t>
            </a:r>
            <a:r>
              <a:rPr lang="hu-HU" sz="4000" dirty="0">
                <a:solidFill>
                  <a:srgbClr val="FFFFFF"/>
                </a:solidFill>
              </a:rPr>
              <a:t>időtartama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CB2CC-A611-472F-AB4D-B6E94103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9" y="2553039"/>
            <a:ext cx="3799652" cy="3935258"/>
          </a:xfrm>
        </p:spPr>
        <p:txBody>
          <a:bodyPr vert="horz" lIns="0" tIns="45720" rIns="0" bIns="45720" rtlCol="0">
            <a:normAutofit/>
          </a:bodyPr>
          <a:lstStyle/>
          <a:p>
            <a:pPr marL="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A </a:t>
            </a:r>
            <a:r>
              <a:rPr lang="en-US" sz="2000" dirty="0" err="1">
                <a:latin typeface="Open Sans"/>
              </a:rPr>
              <a:t>nagyböjt</a:t>
            </a:r>
            <a:r>
              <a:rPr lang="en-US" sz="2000" dirty="0">
                <a:latin typeface="Open Sans"/>
              </a:rPr>
              <a:t> a </a:t>
            </a:r>
            <a:r>
              <a:rPr lang="en-US" sz="2000" dirty="0" err="1">
                <a:latin typeface="Open Sans"/>
              </a:rPr>
              <a:t>húsvétra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felkészítő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negyvennapos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előkészületi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időszak</a:t>
            </a:r>
            <a:r>
              <a:rPr lang="hu-HU" sz="2000" dirty="0">
                <a:latin typeface="Open Sans"/>
              </a:rPr>
              <a:t>, mely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hamvazószerdán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veszi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kezdetét</a:t>
            </a:r>
            <a:r>
              <a:rPr lang="hu-HU" sz="2000" dirty="0">
                <a:latin typeface="Open Sans"/>
              </a:rPr>
              <a:t>, </a:t>
            </a:r>
            <a:r>
              <a:rPr lang="en-US" sz="2000" dirty="0" err="1">
                <a:latin typeface="Open Sans"/>
              </a:rPr>
              <a:t>és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 smtClean="0">
                <a:latin typeface="Open Sans"/>
              </a:rPr>
              <a:t>húsvétvasárnap</a:t>
            </a:r>
            <a:r>
              <a:rPr lang="hu-HU" sz="2000" dirty="0" err="1" smtClean="0">
                <a:latin typeface="Open Sans"/>
              </a:rPr>
              <a:t>pal</a:t>
            </a:r>
            <a:r>
              <a:rPr lang="hu-HU" sz="2000" dirty="0" smtClean="0">
                <a:latin typeface="Open Sans"/>
              </a:rPr>
              <a:t> zárul</a:t>
            </a:r>
            <a:r>
              <a:rPr lang="en-US" sz="2000" dirty="0" smtClean="0">
                <a:latin typeface="Open Sans"/>
              </a:rPr>
              <a:t>.</a:t>
            </a:r>
            <a:r>
              <a:rPr lang="en-US" sz="2000" dirty="0">
                <a:latin typeface="Open Sans"/>
              </a:rPr>
              <a:t> </a:t>
            </a:r>
            <a:endParaRPr lang="hu-HU" sz="2000" dirty="0">
              <a:latin typeface="Open Sans"/>
            </a:endParaRPr>
          </a:p>
          <a:p>
            <a:pPr marL="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A </a:t>
            </a:r>
            <a:r>
              <a:rPr lang="en-US" sz="2000" dirty="0" err="1">
                <a:latin typeface="Open Sans"/>
              </a:rPr>
              <a:t>nagyböjt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latin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elnevezése</a:t>
            </a:r>
            <a:r>
              <a:rPr lang="hu-HU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negyvenet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jelent</a:t>
            </a:r>
            <a:r>
              <a:rPr lang="en-US" sz="2000" dirty="0">
                <a:latin typeface="Open Sans"/>
              </a:rPr>
              <a:t>, azt a </a:t>
            </a:r>
            <a:r>
              <a:rPr lang="en-US" sz="2000" dirty="0" err="1">
                <a:latin typeface="Open Sans"/>
              </a:rPr>
              <a:t>negyven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napot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jelöli</a:t>
            </a:r>
            <a:r>
              <a:rPr lang="en-US" sz="2000" dirty="0">
                <a:latin typeface="Open Sans"/>
              </a:rPr>
              <a:t>, ami </a:t>
            </a:r>
            <a:r>
              <a:rPr lang="en-US" sz="2000" dirty="0" err="1">
                <a:latin typeface="Open Sans"/>
              </a:rPr>
              <a:t>hamvazószerdán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kezdődik</a:t>
            </a:r>
            <a:r>
              <a:rPr lang="en-US" sz="2000" dirty="0">
                <a:latin typeface="Open Sans"/>
              </a:rPr>
              <a:t>, és </a:t>
            </a:r>
            <a:r>
              <a:rPr lang="en-US" sz="2000" dirty="0" err="1">
                <a:latin typeface="Open Sans"/>
              </a:rPr>
              <a:t>húsvétvasárnap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ér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véget</a:t>
            </a:r>
            <a:r>
              <a:rPr lang="en-US" sz="2000" dirty="0">
                <a:latin typeface="Open Sans"/>
              </a:rPr>
              <a:t>. </a:t>
            </a:r>
            <a:endParaRPr lang="hu-HU" sz="2000" dirty="0">
              <a:latin typeface="Open Sans"/>
            </a:endParaRPr>
          </a:p>
        </p:txBody>
      </p:sp>
      <p:pic>
        <p:nvPicPr>
          <p:cNvPr id="1028" name="Picture 4" descr="Nagyböjt: a nagy átmenet | Katolikus.ma">
            <a:extLst>
              <a:ext uri="{FF2B5EF4-FFF2-40B4-BE49-F238E27FC236}">
                <a16:creationId xmlns:a16="http://schemas.microsoft.com/office/drawing/2014/main" xmlns="" id="{662814A8-F7A2-4EB5-B48D-58458AA99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5" r="1634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4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0">
            <a:extLst>
              <a:ext uri="{FF2B5EF4-FFF2-40B4-BE49-F238E27FC236}">
                <a16:creationId xmlns:a16="http://schemas.microsoft.com/office/drawing/2014/main" xmlns="" id="{69426B45-4C4F-4D52-8537-76E9A5B89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91315-658C-4A2B-AEE9-73DEFCBA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dirty="0"/>
              <a:t>Hamvazószerda</a:t>
            </a:r>
            <a:endParaRPr lang="en-US" dirty="0"/>
          </a:p>
        </p:txBody>
      </p:sp>
      <p:cxnSp>
        <p:nvCxnSpPr>
          <p:cNvPr id="3082" name="Straight Connector 72">
            <a:extLst>
              <a:ext uri="{FF2B5EF4-FFF2-40B4-BE49-F238E27FC236}">
                <a16:creationId xmlns:a16="http://schemas.microsoft.com/office/drawing/2014/main" xmlns="" id="{CF117E1C-E964-4433-B1A8-BB2301D0F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amvazószerda - A Turulmadár nyomán">
            <a:extLst>
              <a:ext uri="{FF2B5EF4-FFF2-40B4-BE49-F238E27FC236}">
                <a16:creationId xmlns:a16="http://schemas.microsoft.com/office/drawing/2014/main" xmlns="" id="{954047F6-1A6E-478A-B34E-6398C8B5C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14287"/>
          <a:stretch/>
        </p:blipFill>
        <p:spPr bwMode="auto">
          <a:xfrm>
            <a:off x="1161535" y="2108200"/>
            <a:ext cx="3495807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720D9-AA55-4328-B8A5-620AF595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388" y="2108201"/>
            <a:ext cx="6468035" cy="4292599"/>
          </a:xfrm>
        </p:spPr>
        <p:txBody>
          <a:bodyPr>
            <a:normAutofit/>
          </a:bodyPr>
          <a:lstStyle/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Open Sans"/>
              </a:rPr>
              <a:t>Hamvazószerda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napja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mindig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 smtClean="0">
                <a:effectLst/>
                <a:latin typeface="Open Sans"/>
              </a:rPr>
              <a:t>mozgó</a:t>
            </a:r>
            <a:r>
              <a:rPr lang="en-US" sz="2000" b="0" i="0" dirty="0" smtClean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dátum</a:t>
            </a:r>
            <a:r>
              <a:rPr lang="en-US" sz="2000" b="0" i="0" dirty="0">
                <a:effectLst/>
                <a:latin typeface="Open Sans"/>
              </a:rPr>
              <a:t>, </a:t>
            </a:r>
            <a:r>
              <a:rPr lang="hu-HU" sz="2000" b="0" i="0" dirty="0" smtClean="0">
                <a:effectLst/>
                <a:latin typeface="Open Sans"/>
              </a:rPr>
              <a:t>mely </a:t>
            </a:r>
            <a:r>
              <a:rPr lang="en-US" sz="2000" b="0" i="0" dirty="0" err="1" smtClean="0">
                <a:effectLst/>
                <a:latin typeface="Open Sans"/>
              </a:rPr>
              <a:t>az</a:t>
            </a:r>
            <a:r>
              <a:rPr lang="en-US" sz="2000" b="0" i="0" dirty="0" smtClean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aktuális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év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húsvétvasárnapjától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függ</a:t>
            </a:r>
            <a:r>
              <a:rPr lang="en-US" sz="2000" b="0" i="0" dirty="0">
                <a:effectLst/>
                <a:latin typeface="Open Sans"/>
              </a:rPr>
              <a:t>. </a:t>
            </a:r>
            <a:r>
              <a:rPr lang="en-US" sz="2000" b="0" i="0" dirty="0" err="1">
                <a:effectLst/>
                <a:latin typeface="Open Sans"/>
              </a:rPr>
              <a:t>Húsvéttól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kell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visszaszámolni</a:t>
            </a:r>
            <a:r>
              <a:rPr lang="en-US" sz="2000" b="0" i="0" dirty="0">
                <a:effectLst/>
                <a:latin typeface="Open Sans"/>
              </a:rPr>
              <a:t> – a </a:t>
            </a:r>
            <a:r>
              <a:rPr lang="en-US" sz="2000" b="0" i="0" dirty="0" err="1">
                <a:effectLst/>
                <a:latin typeface="Open Sans"/>
              </a:rPr>
              <a:t>vasárnapok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kivételével</a:t>
            </a:r>
            <a:r>
              <a:rPr lang="en-US" sz="2000" b="0" i="0" dirty="0">
                <a:effectLst/>
                <a:latin typeface="Open Sans"/>
              </a:rPr>
              <a:t> – a </a:t>
            </a:r>
            <a:r>
              <a:rPr lang="en-US" sz="2000" b="0" i="0" dirty="0" err="1">
                <a:effectLst/>
                <a:latin typeface="Open Sans"/>
              </a:rPr>
              <a:t>negyven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napot</a:t>
            </a:r>
            <a:r>
              <a:rPr lang="en-US" sz="2000" b="0" i="0" dirty="0">
                <a:effectLst/>
                <a:latin typeface="Open Sans"/>
              </a:rPr>
              <a:t>, és így </a:t>
            </a:r>
            <a:r>
              <a:rPr lang="en-US" sz="2000" b="0" i="0" dirty="0" err="1">
                <a:effectLst/>
                <a:latin typeface="Open Sans"/>
              </a:rPr>
              <a:t>állapítható</a:t>
            </a:r>
            <a:r>
              <a:rPr lang="en-US" sz="2000" b="0" i="0" dirty="0">
                <a:effectLst/>
                <a:latin typeface="Open Sans"/>
              </a:rPr>
              <a:t> meg a </a:t>
            </a:r>
            <a:r>
              <a:rPr lang="en-US" sz="2000" b="0" i="0" dirty="0" err="1">
                <a:effectLst/>
                <a:latin typeface="Open Sans"/>
              </a:rPr>
              <a:t>nagyböjt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időszakának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kezdete</a:t>
            </a:r>
            <a:r>
              <a:rPr lang="en-US" sz="2000" b="0" i="0" dirty="0">
                <a:effectLst/>
                <a:latin typeface="Open Sans"/>
              </a:rPr>
              <a:t>, a </a:t>
            </a:r>
            <a:r>
              <a:rPr lang="en-US" sz="2000" b="0" i="0" dirty="0" err="1" smtClean="0">
                <a:effectLst/>
                <a:latin typeface="Open Sans"/>
              </a:rPr>
              <a:t>hamvazószerda</a:t>
            </a:r>
            <a:r>
              <a:rPr lang="hu-HU" sz="2000" b="0" i="0" dirty="0" smtClean="0">
                <a:effectLst/>
                <a:latin typeface="Open Sans"/>
              </a:rPr>
              <a:t> időpontja</a:t>
            </a:r>
            <a:r>
              <a:rPr lang="en-US" sz="2000" b="0" i="0" dirty="0" smtClean="0">
                <a:effectLst/>
                <a:latin typeface="Open Sans"/>
              </a:rPr>
              <a:t>.</a:t>
            </a:r>
            <a:r>
              <a:rPr lang="en-US" sz="2000" b="0" i="0" dirty="0">
                <a:effectLst/>
                <a:latin typeface="Open Sans"/>
              </a:rPr>
              <a:t> </a:t>
            </a:r>
            <a:endParaRPr lang="hu-HU" sz="2000" b="0" i="0" dirty="0">
              <a:effectLst/>
              <a:latin typeface="Open Sans"/>
            </a:endParaRPr>
          </a:p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Open Sans"/>
              </a:rPr>
              <a:t>A </a:t>
            </a:r>
            <a:r>
              <a:rPr lang="en-US" sz="2000" b="0" i="0" dirty="0" err="1">
                <a:effectLst/>
                <a:latin typeface="Open Sans"/>
              </a:rPr>
              <a:t>keresztény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ünnep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elnevezése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onnan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eredeztethető</a:t>
            </a:r>
            <a:r>
              <a:rPr lang="en-US" sz="2000" b="0" i="0" dirty="0">
                <a:effectLst/>
                <a:latin typeface="Open Sans"/>
              </a:rPr>
              <a:t>, hogy az </a:t>
            </a:r>
            <a:r>
              <a:rPr lang="en-US" sz="2000" b="0" i="0" dirty="0" err="1">
                <a:effectLst/>
                <a:latin typeface="Open Sans"/>
              </a:rPr>
              <a:t>őskeresztények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vezeklésként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hamut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szórtak</a:t>
            </a:r>
            <a:r>
              <a:rPr lang="en-US" sz="2000" b="0" i="0" dirty="0">
                <a:effectLst/>
                <a:latin typeface="Open Sans"/>
              </a:rPr>
              <a:t> a </a:t>
            </a:r>
            <a:r>
              <a:rPr lang="en-US" sz="2000" b="0" i="0" dirty="0" err="1">
                <a:effectLst/>
                <a:latin typeface="Open Sans"/>
              </a:rPr>
              <a:t>fejükre</a:t>
            </a:r>
            <a:r>
              <a:rPr lang="en-US" sz="2000" b="0" i="0" dirty="0">
                <a:effectLst/>
                <a:latin typeface="Open Sans"/>
              </a:rPr>
              <a:t>, </a:t>
            </a:r>
            <a:r>
              <a:rPr lang="hu-HU" sz="2000" b="0" i="0" dirty="0" smtClean="0">
                <a:effectLst/>
                <a:latin typeface="Open Sans"/>
              </a:rPr>
              <a:t>ami</a:t>
            </a:r>
            <a:r>
              <a:rPr lang="en-US" sz="2000" b="0" i="0" dirty="0" smtClean="0">
                <a:effectLst/>
                <a:latin typeface="Open Sans"/>
              </a:rPr>
              <a:t> </a:t>
            </a:r>
            <a:r>
              <a:rPr lang="en-US" sz="2000" b="0" i="0" dirty="0">
                <a:effectLst/>
                <a:latin typeface="Open Sans"/>
              </a:rPr>
              <a:t>a 12. </a:t>
            </a:r>
            <a:r>
              <a:rPr lang="en-US" sz="2000" b="0" i="0" dirty="0" err="1">
                <a:effectLst/>
                <a:latin typeface="Open Sans"/>
              </a:rPr>
              <a:t>századtól</a:t>
            </a:r>
            <a:r>
              <a:rPr lang="en-US" sz="2000" b="0" i="0" dirty="0">
                <a:effectLst/>
                <a:latin typeface="Open Sans"/>
              </a:rPr>
              <a:t> az </a:t>
            </a:r>
            <a:r>
              <a:rPr lang="en-US" sz="2000" b="0" i="0" dirty="0" err="1">
                <a:effectLst/>
                <a:latin typeface="Open Sans"/>
              </a:rPr>
              <a:t>egyházi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szertartás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része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lett</a:t>
            </a:r>
            <a:r>
              <a:rPr lang="en-US" sz="2000" b="0" i="0" dirty="0">
                <a:effectLst/>
                <a:latin typeface="Open Sans"/>
              </a:rPr>
              <a:t>. </a:t>
            </a:r>
            <a:r>
              <a:rPr lang="en-US" sz="2000" b="0" i="0" dirty="0" err="1">
                <a:effectLst/>
                <a:latin typeface="Open Sans"/>
              </a:rPr>
              <a:t>Ez</a:t>
            </a:r>
            <a:r>
              <a:rPr lang="en-US" sz="2000" b="0" i="0" dirty="0">
                <a:effectLst/>
                <a:latin typeface="Open Sans"/>
              </a:rPr>
              <a:t> a szokás </a:t>
            </a:r>
            <a:r>
              <a:rPr lang="en-US" sz="2000" b="0" i="0" dirty="0" err="1">
                <a:effectLst/>
                <a:latin typeface="Open Sans"/>
              </a:rPr>
              <a:t>máig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fennmaradt</a:t>
            </a:r>
            <a:r>
              <a:rPr lang="en-US" sz="2000" b="0" i="0" dirty="0">
                <a:effectLst/>
                <a:latin typeface="Open Sans"/>
              </a:rPr>
              <a:t>: az </a:t>
            </a:r>
            <a:r>
              <a:rPr lang="en-US" sz="2000" b="0" i="0" dirty="0" err="1">
                <a:effectLst/>
                <a:latin typeface="Open Sans"/>
              </a:rPr>
              <a:t>előző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évben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megszentelt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barka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hamujával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rajzolnak</a:t>
            </a:r>
            <a:r>
              <a:rPr lang="en-US" sz="2000" b="0" i="0" dirty="0">
                <a:effectLst/>
                <a:latin typeface="Open Sans"/>
              </a:rPr>
              <a:t> a papok </a:t>
            </a:r>
            <a:r>
              <a:rPr lang="en-US" sz="2000" b="0" i="0" dirty="0" err="1">
                <a:effectLst/>
                <a:latin typeface="Open Sans"/>
              </a:rPr>
              <a:t>keresztet</a:t>
            </a:r>
            <a:r>
              <a:rPr lang="en-US" sz="2000" b="0" i="0" dirty="0">
                <a:effectLst/>
                <a:latin typeface="Open Sans"/>
              </a:rPr>
              <a:t> a </a:t>
            </a:r>
            <a:r>
              <a:rPr lang="en-US" sz="2000" b="0" i="0" dirty="0" err="1">
                <a:effectLst/>
                <a:latin typeface="Open Sans"/>
              </a:rPr>
              <a:t>hívek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homlokára</a:t>
            </a:r>
            <a:r>
              <a:rPr lang="en-US" sz="2000" b="0" i="0" dirty="0">
                <a:effectLst/>
                <a:latin typeface="Open Sans"/>
              </a:rPr>
              <a:t>.</a:t>
            </a:r>
            <a:endParaRPr lang="hu-HU" sz="2000" b="0" i="0" dirty="0">
              <a:effectLst/>
              <a:latin typeface="Open Sans"/>
            </a:endParaRPr>
          </a:p>
          <a:p>
            <a:pPr algn="just">
              <a:spcAft>
                <a:spcPts val="400"/>
              </a:spcAft>
            </a:pP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7E6FB20-7663-466F-A928-9371C34F9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427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90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481D5-6426-4EE7-B02C-433FB5D0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nagyböjti időszak </a:t>
            </a:r>
            <a:r>
              <a:rPr lang="hu-HU" dirty="0"/>
              <a:t>jellegzetes cselekedetei</a:t>
            </a:r>
            <a:endParaRPr lang="en-US" dirty="0"/>
          </a:p>
        </p:txBody>
      </p:sp>
      <p:pic>
        <p:nvPicPr>
          <p:cNvPr id="4098" name="Picture 2" descr="A húsvét előtti nagyböjt kezdete - Cultura.hu">
            <a:extLst>
              <a:ext uri="{FF2B5EF4-FFF2-40B4-BE49-F238E27FC236}">
                <a16:creationId xmlns:a16="http://schemas.microsoft.com/office/drawing/2014/main" xmlns="" id="{05A340A6-85E4-440D-A964-A3361E12E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9" r="7657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!!Straight Connector">
            <a:extLst>
              <a:ext uri="{FF2B5EF4-FFF2-40B4-BE49-F238E27FC236}">
                <a16:creationId xmlns:a16="http://schemas.microsoft.com/office/drawing/2014/main" xmlns="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C1EED-916B-4735-8CAF-CC11F207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81115"/>
            <a:ext cx="6352055" cy="3956423"/>
          </a:xfrm>
        </p:spPr>
        <p:txBody>
          <a:bodyPr vert="horz" lIns="0" tIns="45720" rIns="0" bIns="45720" rtlCol="0">
            <a:normAutofit/>
          </a:bodyPr>
          <a:lstStyle/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Open Sans"/>
              </a:rPr>
              <a:t>A böjt a kereszténység szerint nemcsak az étel korlátozását jelenti, hanem az ima és a jócselekedetek együttes </a:t>
            </a:r>
            <a:r>
              <a:rPr lang="hu-HU" sz="2000" dirty="0" smtClean="0">
                <a:latin typeface="Open Sans"/>
              </a:rPr>
              <a:t>gyakorlását is. </a:t>
            </a:r>
            <a:endParaRPr lang="hu-HU" sz="2000" dirty="0">
              <a:latin typeface="Open Sans"/>
            </a:endParaRPr>
          </a:p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Open Sans"/>
              </a:rPr>
              <a:t>Jellegzetes </a:t>
            </a:r>
            <a:r>
              <a:rPr lang="hu-HU" sz="2000" dirty="0" smtClean="0">
                <a:latin typeface="Open Sans"/>
              </a:rPr>
              <a:t>cselekedetek: </a:t>
            </a:r>
            <a:r>
              <a:rPr lang="hu-HU" sz="2000" dirty="0">
                <a:latin typeface="Open Sans"/>
              </a:rPr>
              <a:t>ima, böjt, alamizsna</a:t>
            </a:r>
          </a:p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A </a:t>
            </a:r>
            <a:r>
              <a:rPr lang="en-US" sz="2000" dirty="0" err="1">
                <a:latin typeface="Open Sans"/>
              </a:rPr>
              <a:t>böjtölés</a:t>
            </a:r>
            <a:r>
              <a:rPr lang="en-US" sz="2000" dirty="0">
                <a:latin typeface="Open Sans"/>
              </a:rPr>
              <a:t> azt </a:t>
            </a:r>
            <a:r>
              <a:rPr lang="en-US" sz="2000" dirty="0" err="1">
                <a:latin typeface="Open Sans"/>
              </a:rPr>
              <a:t>jelenti</a:t>
            </a:r>
            <a:r>
              <a:rPr lang="en-US" sz="2000" dirty="0">
                <a:latin typeface="Open Sans"/>
              </a:rPr>
              <a:t>, hogy </a:t>
            </a:r>
            <a:r>
              <a:rPr lang="en-US" sz="2000" dirty="0" err="1">
                <a:latin typeface="Open Sans"/>
              </a:rPr>
              <a:t>felszabadítjuk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életünket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mindattól</a:t>
            </a:r>
            <a:r>
              <a:rPr lang="en-US" sz="2000" dirty="0">
                <a:latin typeface="Open Sans"/>
              </a:rPr>
              <a:t>, ami </a:t>
            </a:r>
            <a:r>
              <a:rPr lang="en-US" sz="2000" dirty="0" err="1">
                <a:latin typeface="Open Sans"/>
              </a:rPr>
              <a:t>azt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 smtClean="0">
                <a:latin typeface="Open Sans"/>
              </a:rPr>
              <a:t>megterheli</a:t>
            </a:r>
            <a:r>
              <a:rPr lang="hu-HU" sz="2000" dirty="0">
                <a:latin typeface="Open Sans"/>
              </a:rPr>
              <a:t> </a:t>
            </a:r>
            <a:r>
              <a:rPr lang="hu-HU" sz="2000" dirty="0" smtClean="0">
                <a:latin typeface="Open Sans"/>
              </a:rPr>
              <a:t>és</a:t>
            </a:r>
            <a:r>
              <a:rPr lang="en-US" sz="2000" dirty="0" smtClean="0">
                <a:latin typeface="Open Sans"/>
              </a:rPr>
              <a:t> </a:t>
            </a:r>
            <a:r>
              <a:rPr lang="en-US" sz="2000" dirty="0" err="1" smtClean="0">
                <a:latin typeface="Open Sans"/>
              </a:rPr>
              <a:t>kitárjuk</a:t>
            </a:r>
            <a:r>
              <a:rPr lang="en-US" sz="2000" dirty="0" smtClean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szívünk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ajtaját</a:t>
            </a:r>
            <a:r>
              <a:rPr lang="en-US" sz="2000" dirty="0">
                <a:latin typeface="Open Sans"/>
              </a:rPr>
              <a:t> az </a:t>
            </a:r>
            <a:r>
              <a:rPr lang="en-US" sz="2000" dirty="0" err="1">
                <a:latin typeface="Open Sans"/>
              </a:rPr>
              <a:t>Üdvözítő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Isten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Fia</a:t>
            </a:r>
            <a:r>
              <a:rPr lang="en-US" sz="2000" dirty="0">
                <a:latin typeface="Open Sans"/>
              </a:rPr>
              <a:t> </a:t>
            </a:r>
            <a:r>
              <a:rPr lang="en-US" sz="2000" dirty="0" err="1">
                <a:latin typeface="Open Sans"/>
              </a:rPr>
              <a:t>előtt</a:t>
            </a:r>
            <a:r>
              <a:rPr lang="en-US" sz="2000" dirty="0">
                <a:latin typeface="Open Sans"/>
              </a:rPr>
              <a:t>.</a:t>
            </a:r>
            <a:endParaRPr lang="hu-HU" sz="2000" dirty="0">
              <a:latin typeface="Open Sans"/>
            </a:endParaRPr>
          </a:p>
        </p:txBody>
      </p:sp>
      <p:sp>
        <p:nvSpPr>
          <p:cNvPr id="4106" name="Rectangle 77">
            <a:extLst>
              <a:ext uri="{FF2B5EF4-FFF2-40B4-BE49-F238E27FC236}">
                <a16:creationId xmlns:a16="http://schemas.microsoft.com/office/drawing/2014/main" xmlns="" id="{C1B60310-C5C3-46A0-A452-2A0B00843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01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FAA6B4-BAFB-4474-9B14-DC83A9096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00081-130A-4B84-ADBD-90661892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dirty="0"/>
              <a:t>Nagyböjt célja</a:t>
            </a:r>
            <a:endParaRPr lang="en-US" dirty="0"/>
          </a:p>
        </p:txBody>
      </p:sp>
      <p:cxnSp>
        <p:nvCxnSpPr>
          <p:cNvPr id="73" name="!!Straight Connector">
            <a:extLst>
              <a:ext uri="{FF2B5EF4-FFF2-40B4-BE49-F238E27FC236}">
                <a16:creationId xmlns:a16="http://schemas.microsoft.com/office/drawing/2014/main" xmlns="" id="{4364CDC3-ADB0-4691-9286-5925F160C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A68281-592E-43AC-A85D-63EFCC76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96896" cy="4132578"/>
          </a:xfrm>
        </p:spPr>
        <p:txBody>
          <a:bodyPr vert="horz" lIns="0" tIns="45720" rIns="0" bIns="45720" rtlCol="0">
            <a:normAutofit/>
          </a:bodyPr>
          <a:lstStyle/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Open Sans"/>
              </a:rPr>
              <a:t>A keresztények ebben a bűnbánati időszakban hitük elmélyítésével, kiengesztelődéssel és böjttel készülnek húsvét ünnepére, Jézus Krisztus halálára és feltámadására.</a:t>
            </a:r>
          </a:p>
          <a:p>
            <a:pPr marL="1800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Open Sans"/>
              </a:rPr>
              <a:t>Lukács evangéliuma szerint Jézus nyilvános </a:t>
            </a:r>
            <a:r>
              <a:rPr lang="hu-HU" sz="2000" dirty="0" smtClean="0">
                <a:latin typeface="Open Sans"/>
              </a:rPr>
              <a:t>közszereplésének kezdetén </a:t>
            </a:r>
            <a:r>
              <a:rPr lang="hu-HU" sz="2000" dirty="0">
                <a:latin typeface="Open Sans"/>
              </a:rPr>
              <a:t>negyven napra elvonult a pusztába. Ennek alapján már az első keresztény közösségek számára is alapvető volt a böjt, amely az imádkozással együtt megtisztítja és felemeli a testet és a lelket, így az ember alkalmasabbá válik Isten szavának befogadására.</a:t>
            </a:r>
            <a:endParaRPr lang="en-US" sz="2000" dirty="0">
              <a:latin typeface="Open Sans"/>
            </a:endParaRPr>
          </a:p>
        </p:txBody>
      </p:sp>
      <p:pic>
        <p:nvPicPr>
          <p:cNvPr id="2050" name="Picture 2" descr="Az ima meghallgatásra találásának négy titka - Napi remény">
            <a:extLst>
              <a:ext uri="{FF2B5EF4-FFF2-40B4-BE49-F238E27FC236}">
                <a16:creationId xmlns:a16="http://schemas.microsoft.com/office/drawing/2014/main" xmlns="" id="{11E2EA5D-3D69-4FD7-B61E-DAF8BBAC8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17700"/>
          <a:stretch/>
        </p:blipFill>
        <p:spPr bwMode="auto">
          <a:xfrm>
            <a:off x="7534656" y="2108200"/>
            <a:ext cx="3621024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B148495-5F82-48E2-A76C-C8E1C8949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6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{E92681F7-531A-4D40-A4F4-5EBE2B590AD5}tf33845126_win32</Template>
  <TotalTime>69</TotalTime>
  <Words>195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Franklin Gothic Book</vt:lpstr>
      <vt:lpstr>Open Sans</vt:lpstr>
      <vt:lpstr>1_RetrospectVTI</vt:lpstr>
      <vt:lpstr>Nagyböjt</vt:lpstr>
      <vt:lpstr>A nagyböjt időtartama</vt:lpstr>
      <vt:lpstr>Hamvazószerda</vt:lpstr>
      <vt:lpstr>A nagyböjti időszak jellegzetes cselekedetei</vt:lpstr>
      <vt:lpstr>Nagyböjt célja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Nagyböjt</dc:title>
  <dc:creator>Emma Balázsi</dc:creator>
  <cp:lastModifiedBy>User</cp:lastModifiedBy>
  <cp:revision>18</cp:revision>
  <dcterms:created xsi:type="dcterms:W3CDTF">2021-03-21T16:45:34Z</dcterms:created>
  <dcterms:modified xsi:type="dcterms:W3CDTF">2021-04-08T12:28:32Z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